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8" r:id="rId5"/>
    <p:sldId id="277" r:id="rId6"/>
    <p:sldId id="293" r:id="rId7"/>
    <p:sldId id="296" r:id="rId8"/>
    <p:sldId id="295" r:id="rId9"/>
    <p:sldId id="278" r:id="rId10"/>
    <p:sldId id="303" r:id="rId11"/>
    <p:sldId id="304" r:id="rId12"/>
    <p:sldId id="305" r:id="rId13"/>
    <p:sldId id="301" r:id="rId14"/>
    <p:sldId id="306" r:id="rId15"/>
    <p:sldId id="313" r:id="rId16"/>
    <p:sldId id="312" r:id="rId17"/>
    <p:sldId id="310" r:id="rId18"/>
    <p:sldId id="311" r:id="rId19"/>
    <p:sldId id="308" r:id="rId20"/>
    <p:sldId id="307" r:id="rId21"/>
    <p:sldId id="309" r:id="rId22"/>
    <p:sldId id="302" r:id="rId23"/>
    <p:sldId id="281" r:id="rId24"/>
    <p:sldId id="299" r:id="rId25"/>
    <p:sldId id="288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395"/>
    <a:srgbClr val="0D1D51"/>
    <a:srgbClr val="2C567A"/>
    <a:srgbClr val="AB7437"/>
    <a:srgbClr val="996633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87949" autoAdjust="0"/>
  </p:normalViewPr>
  <p:slideViewPr>
    <p:cSldViewPr snapToGrid="0" showGuides="1">
      <p:cViewPr varScale="1">
        <p:scale>
          <a:sx n="66" d="100"/>
          <a:sy n="66" d="100"/>
        </p:scale>
        <p:origin x="48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7/9/2021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7/9/2021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139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7/9/2021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cbukz5w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168" y="2143539"/>
            <a:ext cx="4977020" cy="2030896"/>
          </a:xfrm>
        </p:spPr>
        <p:txBody>
          <a:bodyPr/>
          <a:lstStyle/>
          <a:p>
            <a:r>
              <a:rPr lang="en-US" sz="4000" dirty="0"/>
              <a:t>OLYMPIC GAMES MEDAL Prediction </a:t>
            </a:r>
            <a:br>
              <a:rPr lang="en-US" sz="4000" dirty="0"/>
            </a:br>
            <a:r>
              <a:rPr lang="en-US" sz="3200" dirty="0"/>
              <a:t>(</a:t>
            </a:r>
            <a:r>
              <a:rPr lang="en-US" sz="2400" dirty="0"/>
              <a:t>TOKYO</a:t>
            </a:r>
            <a:r>
              <a:rPr lang="en-US" sz="4000" dirty="0"/>
              <a:t> </a:t>
            </a:r>
            <a:r>
              <a:rPr lang="en-US" sz="3200" b="0" dirty="0"/>
              <a:t>2020</a:t>
            </a:r>
            <a:r>
              <a:rPr lang="en-US" sz="3200" dirty="0"/>
              <a:t>)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99C805B-6B2A-4F7B-A53B-31CBF002FCE1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prstGeom prst="ellipse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AF3C4E-7E16-4176-8D34-BF2D33F1B3DD}"/>
              </a:ext>
            </a:extLst>
          </p:cNvPr>
          <p:cNvSpPr txBox="1"/>
          <p:nvPr/>
        </p:nvSpPr>
        <p:spPr>
          <a:xfrm>
            <a:off x="9411110" y="5304809"/>
            <a:ext cx="3803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 Nova" panose="020B0604020202020204" pitchFamily="34" charset="0"/>
              </a:rPr>
              <a:t>BY:</a:t>
            </a:r>
          </a:p>
          <a:p>
            <a:endParaRPr lang="en-US" sz="1600" dirty="0">
              <a:solidFill>
                <a:schemeClr val="bg1"/>
              </a:solidFill>
              <a:latin typeface="Arial Nova" panose="020B06040202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rial Nova" panose="020B0604020202020204" pitchFamily="34" charset="0"/>
              </a:rPr>
              <a:t>SHANTHI </a:t>
            </a:r>
          </a:p>
          <a:p>
            <a:r>
              <a:rPr lang="en-US" sz="1600" dirty="0">
                <a:solidFill>
                  <a:schemeClr val="bg1"/>
                </a:solidFill>
                <a:latin typeface="Arial Nova" panose="020B0604020202020204" pitchFamily="34" charset="0"/>
              </a:rPr>
              <a:t>DATA ANALYST</a:t>
            </a:r>
          </a:p>
          <a:p>
            <a:r>
              <a:rPr lang="en-US" sz="1600" dirty="0">
                <a:solidFill>
                  <a:schemeClr val="bg1"/>
                </a:solidFill>
                <a:latin typeface="Arial Nova" panose="020B0604020202020204" pitchFamily="34" charset="0"/>
              </a:rPr>
              <a:t>STATSCORP PTE LTD</a:t>
            </a: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15FDBB-6789-4722-9689-6AF2E1E71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28" y="921579"/>
            <a:ext cx="7279823" cy="881221"/>
          </a:xfrm>
        </p:spPr>
        <p:txBody>
          <a:bodyPr/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Apply mean value for Athletes, Sports &amp; Events</a:t>
            </a: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Added latest GDP and Population(2020-2021)</a:t>
            </a:r>
          </a:p>
          <a:p>
            <a:pPr marL="0" indent="0">
              <a:buNone/>
            </a:pPr>
            <a:endParaRPr lang="en-SG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SG" sz="1800" b="1" dirty="0">
                <a:solidFill>
                  <a:schemeClr val="tx2">
                    <a:lumMod val="75000"/>
                  </a:schemeClr>
                </a:solidFill>
              </a:rPr>
              <a:t>CODE 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166C-31F0-493C-AACE-20480FEA2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B4651CA0-336B-4A00-AA09-6AD094BFBF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326" b="7326"/>
          <a:stretch>
            <a:fillRect/>
          </a:stretch>
        </p:blipFill>
        <p:spPr>
          <a:xfrm>
            <a:off x="9445355" y="432809"/>
            <a:ext cx="2746645" cy="234420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6172885-4C8B-48EE-91C2-E6B54E53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369333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r>
              <a:rPr lang="en-US" sz="2400" dirty="0"/>
              <a:t>  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Olympics 2020 DATASET : </a:t>
            </a:r>
            <a:endParaRPr lang="en-SG" sz="2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6F86B-2F07-48D0-8B06-EB3D393B0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28" y="2905912"/>
            <a:ext cx="7929452" cy="47892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ABFCA1-5548-4DFE-B179-0C6653229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28" y="2620498"/>
            <a:ext cx="7929452" cy="27527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7E1C38-478F-4082-8C4B-1F0175420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28" y="4403035"/>
            <a:ext cx="8048450" cy="224007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4C7B7B-14C3-4999-A83F-730DBC772BB3}"/>
              </a:ext>
            </a:extLst>
          </p:cNvPr>
          <p:cNvSpPr txBox="1"/>
          <p:nvPr/>
        </p:nvSpPr>
        <p:spPr>
          <a:xfrm>
            <a:off x="512454" y="3944377"/>
            <a:ext cx="140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OUTPUT :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963943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DF2390-2820-44AD-8D65-615CFF328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CA1C14-5777-4D0C-94FD-1F45D08E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10817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r>
              <a:rPr lang="en-US" sz="2400" dirty="0">
                <a:latin typeface="+mn-lt"/>
              </a:rPr>
              <a:t>  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feature selection : </a:t>
            </a:r>
            <a:endParaRPr lang="en-SG" sz="2400" dirty="0">
              <a:latin typeface="+mn-l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B15EF6-A226-4EE7-92FF-63649FFEE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198" y="1449449"/>
            <a:ext cx="5057775" cy="193560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62AD58-2614-4D32-87ED-63416E454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921" y="1449450"/>
            <a:ext cx="5057775" cy="113059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EDA3D3-87D9-4901-8A99-BD2615C58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185" y="4223426"/>
            <a:ext cx="2085975" cy="223010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409D51-15F3-437B-9584-3A373A537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612" y="2633489"/>
            <a:ext cx="3476625" cy="3132846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39FAD6-A3B7-47A3-876F-3F30DCAA1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919" y="5766335"/>
            <a:ext cx="3487318" cy="1091666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FCA501-7AF5-4659-AA11-E41C87CA7406}"/>
              </a:ext>
            </a:extLst>
          </p:cNvPr>
          <p:cNvSpPr txBox="1"/>
          <p:nvPr/>
        </p:nvSpPr>
        <p:spPr>
          <a:xfrm>
            <a:off x="596347" y="845595"/>
            <a:ext cx="144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2">
                    <a:lumMod val="25000"/>
                  </a:schemeClr>
                </a:solidFill>
              </a:rPr>
              <a:t>SelectKBest</a:t>
            </a:r>
            <a:endParaRPr lang="en-SG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986B5E-2AB7-48AC-B596-ACD666DF0F07}"/>
              </a:ext>
            </a:extLst>
          </p:cNvPr>
          <p:cNvSpPr txBox="1"/>
          <p:nvPr/>
        </p:nvSpPr>
        <p:spPr>
          <a:xfrm>
            <a:off x="6305921" y="882400"/>
            <a:ext cx="144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Correlation :</a:t>
            </a:r>
            <a:endParaRPr lang="en-SG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8B3F13-216A-4848-9161-D3CD202E6F4E}"/>
              </a:ext>
            </a:extLst>
          </p:cNvPr>
          <p:cNvSpPr txBox="1"/>
          <p:nvPr/>
        </p:nvSpPr>
        <p:spPr>
          <a:xfrm>
            <a:off x="690198" y="3619572"/>
            <a:ext cx="251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Output : Top Features</a:t>
            </a:r>
            <a:endParaRPr lang="en-SG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2BD59E-52D0-40B2-8D3D-B01D1CEB6A0E}"/>
              </a:ext>
            </a:extLst>
          </p:cNvPr>
          <p:cNvSpPr/>
          <p:nvPr/>
        </p:nvSpPr>
        <p:spPr>
          <a:xfrm>
            <a:off x="6096000" y="1251732"/>
            <a:ext cx="5155096" cy="550687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4059D6-DD26-402A-ACC8-A2E3B5BCFC61}"/>
              </a:ext>
            </a:extLst>
          </p:cNvPr>
          <p:cNvSpPr txBox="1"/>
          <p:nvPr/>
        </p:nvSpPr>
        <p:spPr>
          <a:xfrm>
            <a:off x="9803930" y="2633489"/>
            <a:ext cx="122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 Output </a:t>
            </a:r>
            <a:endParaRPr lang="en-SG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36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  <p:bldP spid="15" grpId="0"/>
      <p:bldP spid="3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94D8A5-0AC1-4B33-91C6-06B96CBE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5BBDB-E683-4DDE-BAB0-A577CE95A8F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en-US" sz="2400" b="1" dirty="0">
                <a:solidFill>
                  <a:schemeClr val="bg1"/>
                </a:solidFill>
              </a:rPr>
              <a:t>BASE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MODEL  </a:t>
            </a:r>
            <a:r>
              <a:rPr lang="en-US" b="1" dirty="0">
                <a:solidFill>
                  <a:schemeClr val="bg1"/>
                </a:solidFill>
              </a:rPr>
              <a:t>:  </a:t>
            </a:r>
            <a:r>
              <a:rPr lang="en-US" sz="2000" b="1" dirty="0">
                <a:solidFill>
                  <a:schemeClr val="bg1"/>
                </a:solidFill>
              </a:rPr>
              <a:t>LINEAR REGRESSION</a:t>
            </a:r>
            <a:endParaRPr lang="en-SG" sz="20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99732A-9771-48B6-BCE7-0AA581923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2510936"/>
            <a:ext cx="7248525" cy="71437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188CE5-51D8-4EB6-A5E9-643A9B258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047" y="3428999"/>
            <a:ext cx="3924300" cy="2533649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F4C18BE-05B6-4048-B814-6CA429D55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87" y="3429000"/>
            <a:ext cx="2876550" cy="2533650"/>
          </a:xfrm>
          <a:prstGeom prst="rect">
            <a:avLst/>
          </a:prstGeom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8FB0E5-AD4B-4572-B362-02AF751BDFDE}"/>
              </a:ext>
            </a:extLst>
          </p:cNvPr>
          <p:cNvSpPr txBox="1"/>
          <p:nvPr/>
        </p:nvSpPr>
        <p:spPr>
          <a:xfrm>
            <a:off x="309714" y="886136"/>
            <a:ext cx="11348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Training set Data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Year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1992 – 2012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(more countries, more sports, events &amp; female participants)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Test set Data    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Year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Models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 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Models each (Gold, Silver, Bronze) &amp; then find the Total Medal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Features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 : Population, GDP,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Home_Field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Athletes, Sports, Events,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Athletes_won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Sports_won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Events_won</a:t>
            </a:r>
            <a:endParaRPr lang="en-S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BBBAD4-44E0-4963-B0E6-197A39B5B2F9}"/>
              </a:ext>
            </a:extLst>
          </p:cNvPr>
          <p:cNvSpPr/>
          <p:nvPr/>
        </p:nvSpPr>
        <p:spPr>
          <a:xfrm>
            <a:off x="509587" y="2510936"/>
            <a:ext cx="11508685" cy="34609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4F84A-C591-46F9-90E8-E34D45304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997" y="2570340"/>
            <a:ext cx="4105275" cy="339231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1802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21B844-4111-4F60-8964-824CD5DE6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7192" y="6670633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noProof="0" smtClean="0"/>
              <a:pPr>
                <a:spcAft>
                  <a:spcPts val="600"/>
                </a:spcAft>
              </a:pPr>
              <a:t>13</a:t>
            </a:fld>
            <a:endParaRPr lang="en-US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C1EA6D6-0DFC-4E71-8B3F-C96085E29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464" y="1858228"/>
            <a:ext cx="5157787" cy="2921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Basic Model Accuracy 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EFD3D-23B1-4DB8-AB0D-76CEFE8FF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436" y="2266992"/>
            <a:ext cx="5157787" cy="2694943"/>
          </a:xfrm>
          <a:prstGeom prst="rect">
            <a:avLst/>
          </a:prstGeom>
          <a:noFill/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04A6479-9519-4C2F-865C-D1E6CC4B7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08035" y="2004582"/>
            <a:ext cx="5183188" cy="291964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Hyperparameter Tuning – </a:t>
            </a:r>
            <a:r>
              <a:rPr lang="en-US" dirty="0" err="1">
                <a:solidFill>
                  <a:schemeClr val="accent1"/>
                </a:solidFill>
              </a:rPr>
              <a:t>GridSearchCV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F8F848-0B18-4655-A90B-95968FCF3F6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266678" y="4086385"/>
            <a:ext cx="5157787" cy="2666250"/>
          </a:xfrm>
          <a:noFill/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4B1B1BA2-A33A-42A3-AA0B-68753380C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02262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r>
              <a:rPr lang="en-US" dirty="0"/>
              <a:t> </a:t>
            </a:r>
            <a:r>
              <a:rPr lang="en-US" sz="2400" dirty="0">
                <a:solidFill>
                  <a:schemeClr val="bg1"/>
                </a:solidFill>
              </a:rPr>
              <a:t>Accuracy Score(R^2) : Linear Regression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9F54A5-8FAE-40B9-9C62-16E3CCC91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035" y="4961935"/>
            <a:ext cx="5733606" cy="179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B7FA84-82F9-462C-BC4C-DCB30CC1F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336" y="2839778"/>
            <a:ext cx="3004717" cy="9814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D8EF91-AAF8-414C-8DC8-3E721EF48B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336" y="2238180"/>
            <a:ext cx="4933058" cy="474918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2C59469-623B-4D9F-B2D8-C2AA1885E088}"/>
              </a:ext>
            </a:extLst>
          </p:cNvPr>
          <p:cNvSpPr txBox="1">
            <a:spLocks/>
          </p:cNvSpPr>
          <p:nvPr/>
        </p:nvSpPr>
        <p:spPr>
          <a:xfrm>
            <a:off x="266678" y="3859307"/>
            <a:ext cx="5157787" cy="2921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K-Fold Cross Validation : 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1F38AF3-F23A-4B35-9AC2-31C6E7516BF0}"/>
              </a:ext>
            </a:extLst>
          </p:cNvPr>
          <p:cNvSpPr txBox="1">
            <a:spLocks/>
          </p:cNvSpPr>
          <p:nvPr/>
        </p:nvSpPr>
        <p:spPr>
          <a:xfrm>
            <a:off x="134156" y="5958409"/>
            <a:ext cx="10280160" cy="4110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39DCFF-E0ED-47A8-AF72-3DF14CBE9BF8}"/>
              </a:ext>
            </a:extLst>
          </p:cNvPr>
          <p:cNvSpPr/>
          <p:nvPr/>
        </p:nvSpPr>
        <p:spPr>
          <a:xfrm>
            <a:off x="248971" y="2238180"/>
            <a:ext cx="5208646" cy="450008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904492-EC64-41C2-B436-779E01A2F9EA}"/>
              </a:ext>
            </a:extLst>
          </p:cNvPr>
          <p:cNvSpPr/>
          <p:nvPr/>
        </p:nvSpPr>
        <p:spPr>
          <a:xfrm>
            <a:off x="6008035" y="2282171"/>
            <a:ext cx="5756139" cy="445608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50E6C3-B3E3-463D-894C-ADE23B4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3995" y="561337"/>
            <a:ext cx="5157663" cy="123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1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6" grpId="0" build="p"/>
      <p:bldP spid="22" grpId="0"/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94D8A5-0AC1-4B33-91C6-06B96CBE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DD51CFF-DB13-4DEE-8BC8-E85B5C5E2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402261"/>
          </a:xfrm>
          <a:solidFill>
            <a:schemeClr val="bg2">
              <a:lumMod val="50000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sz="2400" b="1" dirty="0">
                <a:solidFill>
                  <a:schemeClr val="bg1"/>
                </a:solidFill>
              </a:rPr>
              <a:t>RANDOM FOREST REGRESSOR : </a:t>
            </a:r>
            <a:endParaRPr lang="en-SG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BFD472C-B473-42AE-9AA7-FF3D9CA93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06" y="979829"/>
            <a:ext cx="6638925" cy="18859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197B19-5274-4699-96B7-EFE38D7B6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141" y="998879"/>
            <a:ext cx="2571750" cy="18669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9FE7B5-BD6B-408B-A6AC-FD7849F9E87C}"/>
              </a:ext>
            </a:extLst>
          </p:cNvPr>
          <p:cNvSpPr txBox="1"/>
          <p:nvPr/>
        </p:nvSpPr>
        <p:spPr>
          <a:xfrm>
            <a:off x="456406" y="515904"/>
            <a:ext cx="215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 RF BASIC MODEL :</a:t>
            </a:r>
            <a:endParaRPr lang="en-SG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71F1DA-36DE-4351-B541-0CCECA33DE72}"/>
              </a:ext>
            </a:extLst>
          </p:cNvPr>
          <p:cNvSpPr txBox="1"/>
          <p:nvPr/>
        </p:nvSpPr>
        <p:spPr>
          <a:xfrm>
            <a:off x="456406" y="3240348"/>
            <a:ext cx="532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K-Fold Cross Validation :</a:t>
            </a:r>
            <a:endParaRPr lang="en-SG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3AD5DE5-3608-46F8-A145-5699D32AB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98" y="3744690"/>
            <a:ext cx="8639175" cy="214312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7DD8AF2-3B41-4324-BC77-9DD98C8E4599}"/>
              </a:ext>
            </a:extLst>
          </p:cNvPr>
          <p:cNvSpPr/>
          <p:nvPr/>
        </p:nvSpPr>
        <p:spPr>
          <a:xfrm>
            <a:off x="447098" y="970185"/>
            <a:ext cx="11440102" cy="189559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C753CF6-56BF-48F8-837F-4EA8E1DF5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640" y="3992222"/>
            <a:ext cx="4639458" cy="114614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8F95781-8F52-43E3-8EAA-44111DC16FAE}"/>
              </a:ext>
            </a:extLst>
          </p:cNvPr>
          <p:cNvSpPr/>
          <p:nvPr/>
        </p:nvSpPr>
        <p:spPr>
          <a:xfrm>
            <a:off x="412758" y="3744689"/>
            <a:ext cx="11576339" cy="213348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82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94D8A5-0AC1-4B33-91C6-06B96CBE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9EB071-AC25-40B3-8B9B-BD04F77CB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0558" y="812212"/>
            <a:ext cx="6800850" cy="2124075"/>
          </a:xfrm>
          <a:prstGeom prst="rect">
            <a:avLst/>
          </a:prstGeom>
        </p:spPr>
      </p:pic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88A0308A-CFD1-479C-8146-94BD122A0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182780"/>
              </p:ext>
            </p:extLst>
          </p:nvPr>
        </p:nvGraphicFramePr>
        <p:xfrm>
          <a:off x="3391565" y="5090168"/>
          <a:ext cx="51153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835">
                  <a:extLst>
                    <a:ext uri="{9D8B030D-6E8A-4147-A177-3AD203B41FA5}">
                      <a16:colId xmlns:a16="http://schemas.microsoft.com/office/drawing/2014/main" val="4012926403"/>
                    </a:ext>
                  </a:extLst>
                </a:gridCol>
                <a:gridCol w="1278835">
                  <a:extLst>
                    <a:ext uri="{9D8B030D-6E8A-4147-A177-3AD203B41FA5}">
                      <a16:colId xmlns:a16="http://schemas.microsoft.com/office/drawing/2014/main" val="243855942"/>
                    </a:ext>
                  </a:extLst>
                </a:gridCol>
                <a:gridCol w="1278835">
                  <a:extLst>
                    <a:ext uri="{9D8B030D-6E8A-4147-A177-3AD203B41FA5}">
                      <a16:colId xmlns:a16="http://schemas.microsoft.com/office/drawing/2014/main" val="870078542"/>
                    </a:ext>
                  </a:extLst>
                </a:gridCol>
                <a:gridCol w="1278835">
                  <a:extLst>
                    <a:ext uri="{9D8B030D-6E8A-4147-A177-3AD203B41FA5}">
                      <a16:colId xmlns:a16="http://schemas.microsoft.com/office/drawing/2014/main" val="475993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Technique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Gold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Bronze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282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Basic </a:t>
                      </a:r>
                      <a:r>
                        <a:rPr lang="en-US" dirty="0" err="1"/>
                        <a:t>RdFr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92.25 %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90.40 %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85.39%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3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K-Fold CV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89.47 %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89.19 %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91.69 %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14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GridSearch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90.61 %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89.89 %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91.80 %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67063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BE8B5B0-57DA-4755-85DE-F99F4716D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01" y="793453"/>
            <a:ext cx="4492165" cy="3353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279053-5809-4ED9-8B5C-855503B12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366" y="2947117"/>
            <a:ext cx="6899816" cy="12477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15D15E-DC4B-4594-9D5B-F69E6B4F2DDD}"/>
              </a:ext>
            </a:extLst>
          </p:cNvPr>
          <p:cNvSpPr/>
          <p:nvPr/>
        </p:nvSpPr>
        <p:spPr>
          <a:xfrm>
            <a:off x="389201" y="812212"/>
            <a:ext cx="11391981" cy="335309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EE6857-4965-40CC-9DD5-B459ED413F2F}"/>
              </a:ext>
            </a:extLst>
          </p:cNvPr>
          <p:cNvSpPr/>
          <p:nvPr/>
        </p:nvSpPr>
        <p:spPr>
          <a:xfrm>
            <a:off x="0" y="-43382"/>
            <a:ext cx="12134423" cy="4270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RANDOM FOREST REGRESSOR</a:t>
            </a:r>
            <a:endParaRPr lang="en-SG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811E16-9756-4B14-B1EE-5F8DDA973211}"/>
              </a:ext>
            </a:extLst>
          </p:cNvPr>
          <p:cNvSpPr txBox="1"/>
          <p:nvPr/>
        </p:nvSpPr>
        <p:spPr>
          <a:xfrm>
            <a:off x="4574988" y="442880"/>
            <a:ext cx="1876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GridSearchCV</a:t>
            </a:r>
            <a:endParaRPr lang="en-SG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DE9F7D-4E34-4812-964D-42973C26CB94}"/>
              </a:ext>
            </a:extLst>
          </p:cNvPr>
          <p:cNvSpPr txBox="1"/>
          <p:nvPr/>
        </p:nvSpPr>
        <p:spPr>
          <a:xfrm>
            <a:off x="3821128" y="4593813"/>
            <a:ext cx="449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Accuracy Score for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RandomForest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:</a:t>
            </a:r>
            <a:endParaRPr lang="en-SG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80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94D8A5-0AC1-4B33-91C6-06B96CBE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AB94E0-F8CE-4B66-9E0C-B7453B022F53}"/>
              </a:ext>
            </a:extLst>
          </p:cNvPr>
          <p:cNvSpPr/>
          <p:nvPr/>
        </p:nvSpPr>
        <p:spPr>
          <a:xfrm>
            <a:off x="1409793" y="2708912"/>
            <a:ext cx="7932990" cy="37788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74267A-DFF6-465B-87E9-27F870636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153" y="4893639"/>
            <a:ext cx="7652189" cy="15621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64FA63-11D7-44C5-9CB5-53C8C26C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154" y="3082231"/>
            <a:ext cx="2524125" cy="1562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A74812-B12B-4AB0-86F8-3047BC997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640" y="3107718"/>
            <a:ext cx="4591050" cy="1387115"/>
          </a:xfrm>
          <a:prstGeom prst="rect">
            <a:avLst/>
          </a:prstGeom>
        </p:spPr>
      </p:pic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5FD65EE8-F2B7-4762-86EF-0E80DAE46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726522"/>
              </p:ext>
            </p:extLst>
          </p:nvPr>
        </p:nvGraphicFramePr>
        <p:xfrm>
          <a:off x="2874892" y="806339"/>
          <a:ext cx="5208105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766">
                  <a:extLst>
                    <a:ext uri="{9D8B030D-6E8A-4147-A177-3AD203B41FA5}">
                      <a16:colId xmlns:a16="http://schemas.microsoft.com/office/drawing/2014/main" val="4012926403"/>
                    </a:ext>
                  </a:extLst>
                </a:gridCol>
                <a:gridCol w="1152939">
                  <a:extLst>
                    <a:ext uri="{9D8B030D-6E8A-4147-A177-3AD203B41FA5}">
                      <a16:colId xmlns:a16="http://schemas.microsoft.com/office/drawing/2014/main" val="243855942"/>
                    </a:ext>
                  </a:extLst>
                </a:gridCol>
                <a:gridCol w="1285461">
                  <a:extLst>
                    <a:ext uri="{9D8B030D-6E8A-4147-A177-3AD203B41FA5}">
                      <a16:colId xmlns:a16="http://schemas.microsoft.com/office/drawing/2014/main" val="870078542"/>
                    </a:ext>
                  </a:extLst>
                </a:gridCol>
                <a:gridCol w="1152939">
                  <a:extLst>
                    <a:ext uri="{9D8B030D-6E8A-4147-A177-3AD203B41FA5}">
                      <a16:colId xmlns:a16="http://schemas.microsoft.com/office/drawing/2014/main" val="475993847"/>
                    </a:ext>
                  </a:extLst>
                </a:gridCol>
              </a:tblGrid>
              <a:tr h="342321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Gold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Bronze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282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86.72 %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87.34 %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80.41 %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3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K-Fold CV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80.52%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82.82 %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84.45 %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14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GridSearchCV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86.38 %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85.81 %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89.48 %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670634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EB0847A0-4637-4F8D-AA8E-DF622D55FBB1}"/>
              </a:ext>
            </a:extLst>
          </p:cNvPr>
          <p:cNvSpPr/>
          <p:nvPr/>
        </p:nvSpPr>
        <p:spPr>
          <a:xfrm>
            <a:off x="0" y="0"/>
            <a:ext cx="12192000" cy="38204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Decision Tree Regressor</a:t>
            </a:r>
            <a:endParaRPr lang="en-SG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D32888-F668-436A-B4A0-EAA52010D41F}"/>
              </a:ext>
            </a:extLst>
          </p:cNvPr>
          <p:cNvSpPr txBox="1"/>
          <p:nvPr/>
        </p:nvSpPr>
        <p:spPr>
          <a:xfrm>
            <a:off x="1587154" y="2743164"/>
            <a:ext cx="729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            R^2 Score                                            K-Fold CV</a:t>
            </a:r>
            <a:endParaRPr lang="en-SG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E87BD-427B-4179-9A44-D3F1AB6099FE}"/>
              </a:ext>
            </a:extLst>
          </p:cNvPr>
          <p:cNvSpPr txBox="1"/>
          <p:nvPr/>
        </p:nvSpPr>
        <p:spPr>
          <a:xfrm>
            <a:off x="1730020" y="4611485"/>
            <a:ext cx="729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                                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GridSearchCV</a:t>
            </a:r>
            <a:endParaRPr lang="en-SG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941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94D8A5-0AC1-4B33-91C6-06B96CBE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17</a:t>
            </a:fld>
            <a:endParaRPr lang="en-US" noProof="0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C944710F-CC55-45DC-9914-86A00F49A7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955012"/>
              </p:ext>
            </p:extLst>
          </p:nvPr>
        </p:nvGraphicFramePr>
        <p:xfrm>
          <a:off x="874643" y="3760443"/>
          <a:ext cx="10530689" cy="2763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02294">
                  <a:extLst>
                    <a:ext uri="{9D8B030D-6E8A-4147-A177-3AD203B41FA5}">
                      <a16:colId xmlns:a16="http://schemas.microsoft.com/office/drawing/2014/main" val="1735029536"/>
                    </a:ext>
                  </a:extLst>
                </a:gridCol>
                <a:gridCol w="2709465">
                  <a:extLst>
                    <a:ext uri="{9D8B030D-6E8A-4147-A177-3AD203B41FA5}">
                      <a16:colId xmlns:a16="http://schemas.microsoft.com/office/drawing/2014/main" val="4231748584"/>
                    </a:ext>
                  </a:extLst>
                </a:gridCol>
                <a:gridCol w="2709465">
                  <a:extLst>
                    <a:ext uri="{9D8B030D-6E8A-4147-A177-3AD203B41FA5}">
                      <a16:colId xmlns:a16="http://schemas.microsoft.com/office/drawing/2014/main" val="2777367568"/>
                    </a:ext>
                  </a:extLst>
                </a:gridCol>
                <a:gridCol w="2709465">
                  <a:extLst>
                    <a:ext uri="{9D8B030D-6E8A-4147-A177-3AD203B41FA5}">
                      <a16:colId xmlns:a16="http://schemas.microsoft.com/office/drawing/2014/main" val="31966546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Gold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Silver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Bronze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867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93.39 %</a:t>
                      </a:r>
                      <a:endParaRPr lang="en-SG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91.24 %</a:t>
                      </a:r>
                      <a:endParaRPr lang="en-SG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92.51 %</a:t>
                      </a:r>
                      <a:endParaRPr lang="en-SG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000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90.61 %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89.89 %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91.80 %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17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86.38 %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85.81 %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89.48 %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04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K-</a:t>
                      </a:r>
                      <a:r>
                        <a:rPr lang="en-US" dirty="0" err="1"/>
                        <a:t>NearestNeighbours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41.85 %</a:t>
                      </a:r>
                      <a:endParaRPr lang="en-SG" dirty="0"/>
                    </a:p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45.57 %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43.90 %</a:t>
                      </a:r>
                      <a:endParaRPr lang="en-SG" dirty="0"/>
                    </a:p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305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Support Vector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21.43 %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28.67 %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33.07 %</a:t>
                      </a:r>
                      <a:endParaRPr lang="en-SG" dirty="0"/>
                    </a:p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222941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D2FB08AF-D437-4FDB-B0EC-E594B8487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137312"/>
              </p:ext>
            </p:extLst>
          </p:nvPr>
        </p:nvGraphicFramePr>
        <p:xfrm>
          <a:off x="874643" y="1227318"/>
          <a:ext cx="51153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835">
                  <a:extLst>
                    <a:ext uri="{9D8B030D-6E8A-4147-A177-3AD203B41FA5}">
                      <a16:colId xmlns:a16="http://schemas.microsoft.com/office/drawing/2014/main" val="4012926403"/>
                    </a:ext>
                  </a:extLst>
                </a:gridCol>
                <a:gridCol w="1278835">
                  <a:extLst>
                    <a:ext uri="{9D8B030D-6E8A-4147-A177-3AD203B41FA5}">
                      <a16:colId xmlns:a16="http://schemas.microsoft.com/office/drawing/2014/main" val="243855942"/>
                    </a:ext>
                  </a:extLst>
                </a:gridCol>
                <a:gridCol w="1278835">
                  <a:extLst>
                    <a:ext uri="{9D8B030D-6E8A-4147-A177-3AD203B41FA5}">
                      <a16:colId xmlns:a16="http://schemas.microsoft.com/office/drawing/2014/main" val="870078542"/>
                    </a:ext>
                  </a:extLst>
                </a:gridCol>
                <a:gridCol w="1278835">
                  <a:extLst>
                    <a:ext uri="{9D8B030D-6E8A-4147-A177-3AD203B41FA5}">
                      <a16:colId xmlns:a16="http://schemas.microsoft.com/office/drawing/2014/main" val="475993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Technique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Gold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Bronze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282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Basic K-NN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63.42 %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50.53 %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61.79%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3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K-Fold CV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33.03 %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40.69 %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35.40 %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14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GridSearch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41.85 %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45.57 %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43.90 %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670634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96594E0B-2DA4-42FC-BD3C-6EA3501A3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221575"/>
              </p:ext>
            </p:extLst>
          </p:nvPr>
        </p:nvGraphicFramePr>
        <p:xfrm>
          <a:off x="6256366" y="1225535"/>
          <a:ext cx="511534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835">
                  <a:extLst>
                    <a:ext uri="{9D8B030D-6E8A-4147-A177-3AD203B41FA5}">
                      <a16:colId xmlns:a16="http://schemas.microsoft.com/office/drawing/2014/main" val="4012926403"/>
                    </a:ext>
                  </a:extLst>
                </a:gridCol>
                <a:gridCol w="1278835">
                  <a:extLst>
                    <a:ext uri="{9D8B030D-6E8A-4147-A177-3AD203B41FA5}">
                      <a16:colId xmlns:a16="http://schemas.microsoft.com/office/drawing/2014/main" val="243855942"/>
                    </a:ext>
                  </a:extLst>
                </a:gridCol>
                <a:gridCol w="1278835">
                  <a:extLst>
                    <a:ext uri="{9D8B030D-6E8A-4147-A177-3AD203B41FA5}">
                      <a16:colId xmlns:a16="http://schemas.microsoft.com/office/drawing/2014/main" val="870078542"/>
                    </a:ext>
                  </a:extLst>
                </a:gridCol>
                <a:gridCol w="1278835">
                  <a:extLst>
                    <a:ext uri="{9D8B030D-6E8A-4147-A177-3AD203B41FA5}">
                      <a16:colId xmlns:a16="http://schemas.microsoft.com/office/drawing/2014/main" val="475993847"/>
                    </a:ext>
                  </a:extLst>
                </a:gridCol>
              </a:tblGrid>
              <a:tr h="342321">
                <a:tc>
                  <a:txBody>
                    <a:bodyPr/>
                    <a:lstStyle/>
                    <a:p>
                      <a:r>
                        <a:rPr lang="en-US" dirty="0"/>
                        <a:t>Technique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Gold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Bronze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282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Basic SVR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36.25 %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38.98 %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44.16%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3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K-Fold CV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21.43 %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28.67 %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33.07 %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14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GridSearch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67063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99B74BE-7602-47C4-AC5A-F75A8163BBF9}"/>
              </a:ext>
            </a:extLst>
          </p:cNvPr>
          <p:cNvSpPr txBox="1"/>
          <p:nvPr/>
        </p:nvSpPr>
        <p:spPr>
          <a:xfrm>
            <a:off x="0" y="-12688"/>
            <a:ext cx="12178749" cy="46166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Evaluating the Models : Comparison</a:t>
            </a:r>
            <a:endParaRPr lang="en-SG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39C55-4EEA-4639-95EF-1D425212C8C1}"/>
              </a:ext>
            </a:extLst>
          </p:cNvPr>
          <p:cNvSpPr txBox="1"/>
          <p:nvPr/>
        </p:nvSpPr>
        <p:spPr>
          <a:xfrm>
            <a:off x="4253947" y="3133862"/>
            <a:ext cx="3207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Comparing All Models:</a:t>
            </a:r>
            <a:endParaRPr lang="en-SG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CC72EA-1C60-4C36-824F-24D2BA896467}"/>
              </a:ext>
            </a:extLst>
          </p:cNvPr>
          <p:cNvSpPr txBox="1"/>
          <p:nvPr/>
        </p:nvSpPr>
        <p:spPr>
          <a:xfrm>
            <a:off x="2766389" y="725635"/>
            <a:ext cx="88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K-NN</a:t>
            </a:r>
            <a:endParaRPr lang="en-SG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C2F843-2C7A-4CDD-BF59-3382C503CA0A}"/>
              </a:ext>
            </a:extLst>
          </p:cNvPr>
          <p:cNvSpPr txBox="1"/>
          <p:nvPr/>
        </p:nvSpPr>
        <p:spPr>
          <a:xfrm>
            <a:off x="7064749" y="709272"/>
            <a:ext cx="349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Support Vector Machine Regressor</a:t>
            </a:r>
            <a:endParaRPr lang="en-SG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7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94D8A5-0AC1-4B33-91C6-06B96CBE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8DCDC7-63DE-42D1-BB38-8A2CD7F0A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259" y="2112339"/>
            <a:ext cx="2943225" cy="4343400"/>
          </a:xfr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E5930F5A-AA19-45EB-A0C7-27448D1A7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369333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+mn-lt"/>
              </a:rPr>
              <a:t>  Prediction : Applying Linear Regression to predict 2020 Medal count </a:t>
            </a:r>
            <a:endParaRPr lang="en-SG" sz="2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D459F7-724C-4C8D-A1B2-017429628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142" y="2034325"/>
            <a:ext cx="2962275" cy="4421414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FD771D-FF5E-44CA-8849-2966769F4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713" y="2074239"/>
            <a:ext cx="2743200" cy="438150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59591A-4409-4071-81F1-53565DD64043}"/>
              </a:ext>
            </a:extLst>
          </p:cNvPr>
          <p:cNvSpPr txBox="1"/>
          <p:nvPr/>
        </p:nvSpPr>
        <p:spPr>
          <a:xfrm>
            <a:off x="1377189" y="1743007"/>
            <a:ext cx="2219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2012 Actual (London)</a:t>
            </a:r>
            <a:endParaRPr lang="en-SG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A64A0D-41B9-4AB0-8CC4-6E2BD2D49B6A}"/>
              </a:ext>
            </a:extLst>
          </p:cNvPr>
          <p:cNvSpPr txBox="1"/>
          <p:nvPr/>
        </p:nvSpPr>
        <p:spPr>
          <a:xfrm>
            <a:off x="4595108" y="1690627"/>
            <a:ext cx="251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2020 Prediction (Tokyo)</a:t>
            </a:r>
            <a:endParaRPr lang="en-SG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56E334-CCBB-4D45-9265-CFF55F37BA9B}"/>
              </a:ext>
            </a:extLst>
          </p:cNvPr>
          <p:cNvSpPr txBox="1"/>
          <p:nvPr/>
        </p:nvSpPr>
        <p:spPr>
          <a:xfrm>
            <a:off x="8359860" y="1664993"/>
            <a:ext cx="230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2016 Actual(Brazil)</a:t>
            </a:r>
            <a:endParaRPr lang="en-SG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27287E-F64F-41AF-8849-BD5D97465E25}"/>
              </a:ext>
            </a:extLst>
          </p:cNvPr>
          <p:cNvSpPr/>
          <p:nvPr/>
        </p:nvSpPr>
        <p:spPr>
          <a:xfrm>
            <a:off x="4510647" y="3074503"/>
            <a:ext cx="2669266" cy="2120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C9F380-C081-4836-8B63-4C9772F20477}"/>
              </a:ext>
            </a:extLst>
          </p:cNvPr>
          <p:cNvSpPr txBox="1"/>
          <p:nvPr/>
        </p:nvSpPr>
        <p:spPr>
          <a:xfrm>
            <a:off x="774259" y="599716"/>
            <a:ext cx="887332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Japan in TOP 5, gets big boost in gold medals (Home Ground Advantage - 6% higher chance)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Top 4 Countries remain the 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Expecting china to perform better in 2020 than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18606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166C-31F0-493C-AACE-20480FEA2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AD202774-F747-41C0-A308-A5522159A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279" y="516836"/>
            <a:ext cx="11847444" cy="6126270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SG" dirty="0"/>
              <a:t>      </a:t>
            </a:r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423076CC-C196-44DE-A779-B12BA0390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992" y="725083"/>
            <a:ext cx="2468607" cy="355946"/>
          </a:xfrm>
        </p:spPr>
        <p:txBody>
          <a:bodyPr/>
          <a:lstStyle/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ACTUAL VS PREDICTION</a:t>
            </a:r>
            <a:endParaRPr lang="en-SG" sz="18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ABAE5F-F7EB-4001-9B11-629D038989C4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2001" cy="36933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  </a:t>
            </a:r>
            <a:r>
              <a:rPr lang="en-US" sz="2400">
                <a:solidFill>
                  <a:schemeClr val="bg1"/>
                </a:solidFill>
                <a:latin typeface="+mn-lt"/>
              </a:rPr>
              <a:t>Olympics 2020 DATA : </a:t>
            </a:r>
            <a:endParaRPr lang="en-SG" sz="2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2A244-B75B-4F38-8BC2-D86F28090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7" y="1228532"/>
            <a:ext cx="10173200" cy="2047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F7C60E-5D6A-4312-8A84-A52F75F5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45" y="3740168"/>
            <a:ext cx="3171825" cy="3057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5099AC-83B3-4073-A240-D600D18F7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184" y="3740168"/>
            <a:ext cx="3324225" cy="3095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95D51-73D0-4834-B638-89B55888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848" y="3716031"/>
            <a:ext cx="3200400" cy="2971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0FBCAA-777B-49FE-B56B-B3D0429A7B04}"/>
              </a:ext>
            </a:extLst>
          </p:cNvPr>
          <p:cNvSpPr txBox="1"/>
          <p:nvPr/>
        </p:nvSpPr>
        <p:spPr>
          <a:xfrm>
            <a:off x="3949725" y="3346699"/>
            <a:ext cx="3713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 err="1">
                <a:solidFill>
                  <a:schemeClr val="accent1">
                    <a:lumMod val="75000"/>
                  </a:schemeClr>
                </a:solidFill>
              </a:rPr>
              <a:t>Yellowbrick.regressor</a:t>
            </a:r>
            <a:r>
              <a:rPr lang="en-SG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SG" b="1" dirty="0" err="1">
                <a:solidFill>
                  <a:schemeClr val="accent1">
                    <a:lumMod val="75000"/>
                  </a:schemeClr>
                </a:solidFill>
              </a:rPr>
              <a:t>PredictionError</a:t>
            </a:r>
            <a:endParaRPr lang="en-SG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937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C14E703-C339-44DC-8E98-B1183C74D0C4}"/>
              </a:ext>
            </a:extLst>
          </p:cNvPr>
          <p:cNvSpPr/>
          <p:nvPr/>
        </p:nvSpPr>
        <p:spPr>
          <a:xfrm>
            <a:off x="4658914" y="4265366"/>
            <a:ext cx="2514600" cy="2514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E41C6C-7796-4231-99C4-4D13D753A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732" y="617655"/>
            <a:ext cx="6488701" cy="5622689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>
                <a:solidFill>
                  <a:srgbClr val="2C567A"/>
                </a:solidFill>
              </a:rPr>
              <a:t>Objective</a:t>
            </a:r>
            <a:r>
              <a:rPr lang="en-US" sz="2800" b="1" dirty="0">
                <a:solidFill>
                  <a:srgbClr val="2C567A"/>
                </a:solidFill>
              </a:rPr>
              <a:t> :</a:t>
            </a:r>
          </a:p>
          <a:p>
            <a:pPr algn="just"/>
            <a:r>
              <a:rPr lang="en-US" sz="2000" b="1" dirty="0">
                <a:solidFill>
                  <a:srgbClr val="2C567A"/>
                </a:solidFill>
              </a:rPr>
              <a:t> To Predict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Medal count for Olympics 2020</a:t>
            </a:r>
            <a:r>
              <a:rPr lang="en-US" sz="2000" b="1" dirty="0">
                <a:solidFill>
                  <a:srgbClr val="2C567A"/>
                </a:solidFill>
                <a:latin typeface="+mj-lt"/>
              </a:rPr>
              <a:t>.</a:t>
            </a:r>
            <a:endParaRPr lang="en-US" sz="2000" dirty="0">
              <a:solidFill>
                <a:srgbClr val="2C567A"/>
              </a:solidFill>
            </a:endParaRPr>
          </a:p>
          <a:p>
            <a:pPr algn="just"/>
            <a:r>
              <a:rPr lang="en-US" sz="2000" b="1" dirty="0">
                <a:solidFill>
                  <a:srgbClr val="2C567A"/>
                </a:solidFill>
              </a:rPr>
              <a:t> To Rank</a:t>
            </a:r>
            <a:r>
              <a:rPr lang="en-US" sz="2000" dirty="0">
                <a:solidFill>
                  <a:srgbClr val="2C567A"/>
                </a:solidFill>
              </a:rPr>
              <a:t> countries based on Medals</a:t>
            </a:r>
            <a:r>
              <a:rPr lang="en-US" sz="2400" dirty="0">
                <a:solidFill>
                  <a:srgbClr val="2C567A"/>
                </a:solidFill>
              </a:rPr>
              <a:t>.</a:t>
            </a:r>
          </a:p>
          <a:p>
            <a:pPr marL="0" indent="0" algn="just">
              <a:buNone/>
            </a:pPr>
            <a:endParaRPr lang="en-US" sz="2400" dirty="0">
              <a:solidFill>
                <a:srgbClr val="2C567A"/>
              </a:solidFill>
            </a:endParaRPr>
          </a:p>
          <a:p>
            <a:pPr marL="0" indent="0">
              <a:buNone/>
            </a:pPr>
            <a:r>
              <a:rPr lang="en-SG" b="1" dirty="0">
                <a:solidFill>
                  <a:srgbClr val="2C567A"/>
                </a:solidFill>
              </a:rPr>
              <a:t>Target Audience :</a:t>
            </a:r>
          </a:p>
          <a:p>
            <a:pPr marL="0" indent="0">
              <a:buNone/>
            </a:pPr>
            <a:r>
              <a:rPr lang="en-SG" dirty="0">
                <a:solidFill>
                  <a:srgbClr val="2C567A"/>
                </a:solidFill>
              </a:rPr>
              <a:t>   Olympic Committee from Participating Countries</a:t>
            </a:r>
          </a:p>
          <a:p>
            <a:pPr marL="0" indent="0">
              <a:buNone/>
            </a:pPr>
            <a:endParaRPr lang="en-SG" dirty="0">
              <a:solidFill>
                <a:srgbClr val="2C567A"/>
              </a:solidFill>
            </a:endParaRPr>
          </a:p>
          <a:p>
            <a:pPr marL="0" indent="0">
              <a:buNone/>
            </a:pPr>
            <a:r>
              <a:rPr lang="en-SG" b="1" dirty="0">
                <a:solidFill>
                  <a:srgbClr val="2C567A"/>
                </a:solidFill>
              </a:rPr>
              <a:t>Use-Case:</a:t>
            </a:r>
          </a:p>
          <a:p>
            <a:r>
              <a:rPr lang="en-SG" dirty="0">
                <a:solidFill>
                  <a:srgbClr val="2C567A"/>
                </a:solidFill>
              </a:rPr>
              <a:t>Helps organisation to Analyse &amp; Plan the Winning strategy, Better Decision Making, Fund Allotment for Training, etc</a:t>
            </a:r>
            <a:endParaRPr lang="en-SG" b="1" dirty="0">
              <a:solidFill>
                <a:srgbClr val="2C567A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926D87-28FF-4909-9A61-3939D6F49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0411160-D1A8-4D0D-B453-BE240F80E044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 t="4456" r="59941" b="5650"/>
          <a:stretch/>
        </p:blipFill>
        <p:spPr bwMode="auto">
          <a:xfrm>
            <a:off x="6824912" y="-380952"/>
            <a:ext cx="5764084" cy="590361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3D104B-5E88-4D41-8010-184897802059}"/>
              </a:ext>
            </a:extLst>
          </p:cNvPr>
          <p:cNvSpPr txBox="1"/>
          <p:nvPr/>
        </p:nvSpPr>
        <p:spPr>
          <a:xfrm>
            <a:off x="7684776" y="5834515"/>
            <a:ext cx="3034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Tokyo 2020 Medals designed by Junichi </a:t>
            </a:r>
            <a:r>
              <a:rPr lang="en-US" sz="1100" i="1" dirty="0" err="1"/>
              <a:t>Kawanishi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106111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3C4F58-8220-45E3-B1DD-4D309AFCB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600" y="5063634"/>
            <a:ext cx="1930400" cy="17943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38369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Olympics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2020 Medal</a:t>
            </a:r>
            <a:r>
              <a:rPr lang="en-US" dirty="0">
                <a:solidFill>
                  <a:schemeClr val="bg1"/>
                </a:solidFill>
              </a:rPr>
              <a:t> PREDICTION - COMPARING MY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065F8A33-C057-4A1D-A062-8E3EE2BB07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6446570"/>
              </p:ext>
            </p:extLst>
          </p:nvPr>
        </p:nvGraphicFramePr>
        <p:xfrm>
          <a:off x="6384886" y="1203064"/>
          <a:ext cx="2887784" cy="5029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08214">
                  <a:extLst>
                    <a:ext uri="{9D8B030D-6E8A-4147-A177-3AD203B41FA5}">
                      <a16:colId xmlns:a16="http://schemas.microsoft.com/office/drawing/2014/main" val="2488947800"/>
                    </a:ext>
                  </a:extLst>
                </a:gridCol>
                <a:gridCol w="1179570">
                  <a:extLst>
                    <a:ext uri="{9D8B030D-6E8A-4147-A177-3AD203B41FA5}">
                      <a16:colId xmlns:a16="http://schemas.microsoft.com/office/drawing/2014/main" val="765532007"/>
                    </a:ext>
                  </a:extLst>
                </a:gridCol>
              </a:tblGrid>
              <a:tr h="401307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My ML Model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4640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United States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114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4732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China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4251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Russia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8428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UK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50992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Japan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0442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Germany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453283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France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765805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Australia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0352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South Korea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7016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Italy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990036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76CCC2B-7EDF-4205-9D37-ACAE9E6C0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312600"/>
              </p:ext>
            </p:extLst>
          </p:nvPr>
        </p:nvGraphicFramePr>
        <p:xfrm>
          <a:off x="1645548" y="1203064"/>
          <a:ext cx="105907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070">
                  <a:extLst>
                    <a:ext uri="{9D8B030D-6E8A-4147-A177-3AD203B41FA5}">
                      <a16:colId xmlns:a16="http://schemas.microsoft.com/office/drawing/2014/main" val="412163303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34293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4190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228817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1744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93124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114489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55471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27795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44100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31199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92135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87F2248-F8D7-4456-9797-B44F9F7DEE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3292827"/>
              </p:ext>
            </p:extLst>
          </p:nvPr>
        </p:nvGraphicFramePr>
        <p:xfrm>
          <a:off x="3100860" y="1203064"/>
          <a:ext cx="2887784" cy="502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08214">
                  <a:extLst>
                    <a:ext uri="{9D8B030D-6E8A-4147-A177-3AD203B41FA5}">
                      <a16:colId xmlns:a16="http://schemas.microsoft.com/office/drawing/2014/main" val="2488947800"/>
                    </a:ext>
                  </a:extLst>
                </a:gridCol>
                <a:gridCol w="1179570">
                  <a:extLst>
                    <a:ext uri="{9D8B030D-6E8A-4147-A177-3AD203B41FA5}">
                      <a16:colId xmlns:a16="http://schemas.microsoft.com/office/drawing/2014/main" val="765532007"/>
                    </a:ext>
                  </a:extLst>
                </a:gridCol>
              </a:tblGrid>
              <a:tr h="361551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Gracenote.com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4640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United States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114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4732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China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4251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Russia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8428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Japan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50992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Netherlands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0442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France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453283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Australia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765805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UK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0352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Germany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7016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Italy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99003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17B5A57-10DD-4C97-8F82-84FC3577D816}"/>
              </a:ext>
            </a:extLst>
          </p:cNvPr>
          <p:cNvSpPr/>
          <p:nvPr/>
        </p:nvSpPr>
        <p:spPr>
          <a:xfrm>
            <a:off x="6096000" y="106017"/>
            <a:ext cx="45719" cy="225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4126528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5DCD67-2C65-4F08-8CD7-79F326941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2CAB3-F74E-48ED-801E-D1ECC26DF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7329"/>
            <a:ext cx="4112916" cy="4351338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342C1-2FFA-42CF-8AA5-600AFE0C372E}"/>
              </a:ext>
            </a:extLst>
          </p:cNvPr>
          <p:cNvSpPr txBox="1"/>
          <p:nvPr/>
        </p:nvSpPr>
        <p:spPr>
          <a:xfrm>
            <a:off x="5538965" y="1719608"/>
            <a:ext cx="6119191" cy="3780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font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Most Unpredictable Olympic Games ever.</a:t>
            </a:r>
          </a:p>
          <a:p>
            <a:pPr marL="285750" indent="-228600" font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chemeClr val="tx2">
                    <a:lumMod val="75000"/>
                  </a:schemeClr>
                </a:solidFill>
              </a:rPr>
              <a:t>COVID-19 pandemic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- Unknown effect on medals?</a:t>
            </a:r>
          </a:p>
          <a:p>
            <a:pPr marL="285750" indent="-228600" font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Game delayed by a year – Is it going to help Athletes?</a:t>
            </a:r>
          </a:p>
          <a:p>
            <a:pPr marL="285750" indent="-228600" font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chemeClr val="tx2">
                    <a:lumMod val="75000"/>
                  </a:schemeClr>
                </a:solidFill>
              </a:rPr>
              <a:t>New Sports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(s</a:t>
            </a:r>
            <a:r>
              <a:rPr lang="en-US" sz="2400" b="0" i="0" dirty="0">
                <a:solidFill>
                  <a:schemeClr val="tx2">
                    <a:lumMod val="75000"/>
                  </a:schemeClr>
                </a:solidFill>
                <a:effectLst/>
              </a:rPr>
              <a:t>urfing, </a:t>
            </a:r>
            <a:r>
              <a:rPr lang="en-US" sz="2400" i="0" dirty="0">
                <a:solidFill>
                  <a:schemeClr val="tx2">
                    <a:lumMod val="75000"/>
                  </a:schemeClr>
                </a:solidFill>
                <a:effectLst/>
              </a:rPr>
              <a:t>sport</a:t>
            </a:r>
            <a:r>
              <a:rPr lang="en-US" sz="2400" b="0" i="0" dirty="0">
                <a:solidFill>
                  <a:schemeClr val="tx2">
                    <a:lumMod val="75000"/>
                  </a:schemeClr>
                </a:solidFill>
                <a:effectLst/>
              </a:rPr>
              <a:t> climbing, skateboarding, baseball, karate)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&amp;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Extra Events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introduced - Increased medal count, more likely for top countries</a:t>
            </a:r>
          </a:p>
          <a:p>
            <a:pPr marL="285750" indent="-228600" font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No </a:t>
            </a:r>
            <a:r>
              <a:rPr lang="en-US" sz="2400" u="sng" dirty="0">
                <a:solidFill>
                  <a:schemeClr val="bg2">
                    <a:lumMod val="25000"/>
                  </a:schemeClr>
                </a:solidFill>
              </a:rPr>
              <a:t>Overseas Spectators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– Good or Bad?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AA6839-9360-4BC9-8AD4-AF2CA9B68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03582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0" tIns="0" rIns="0" bIns="0" rtlCol="0" anchor="b">
            <a:normAutofit/>
          </a:bodyPr>
          <a:lstStyle/>
          <a:p>
            <a:r>
              <a:rPr lang="en-US" b="1" kern="1200" cap="all" baseline="0" dirty="0">
                <a:latin typeface="+mj-lt"/>
                <a:ea typeface="+mj-ea"/>
                <a:cs typeface="+mj-cs"/>
              </a:rPr>
              <a:t>  </a:t>
            </a:r>
            <a:r>
              <a:rPr lang="en-US" sz="2400" b="1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UNEXPECTED :</a:t>
            </a:r>
          </a:p>
        </p:txBody>
      </p:sp>
    </p:spTree>
    <p:extLst>
      <p:ext uri="{BB962C8B-B14F-4D97-AF65-F5344CB8AC3E}">
        <p14:creationId xmlns:p14="http://schemas.microsoft.com/office/powerpoint/2010/main" val="67820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E566C-81AA-4879-8D09-128A578A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0626E-C071-4AD2-9855-98E981CF8D35}"/>
              </a:ext>
            </a:extLst>
          </p:cNvPr>
          <p:cNvSpPr txBox="1"/>
          <p:nvPr/>
        </p:nvSpPr>
        <p:spPr>
          <a:xfrm>
            <a:off x="533844" y="1029866"/>
            <a:ext cx="65693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Try Include Athletes Traits (Height, Weight, Gender, Age)</a:t>
            </a:r>
          </a:p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Include Geographic, economic, and political factors</a:t>
            </a:r>
          </a:p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Include Athletes Performances from other competitions</a:t>
            </a:r>
          </a:p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Try to account for the unexpected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D9ED3C-23B1-4D18-8C56-CABEB6FE47BE}"/>
              </a:ext>
            </a:extLst>
          </p:cNvPr>
          <p:cNvSpPr txBox="1"/>
          <p:nvPr/>
        </p:nvSpPr>
        <p:spPr>
          <a:xfrm>
            <a:off x="102236" y="3426122"/>
            <a:ext cx="634116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CONCLUSION</a:t>
            </a:r>
            <a:r>
              <a:rPr lang="en-US" sz="2400" b="1" dirty="0">
                <a:solidFill>
                  <a:srgbClr val="0B5395"/>
                </a:solidFill>
              </a:rPr>
              <a:t> </a:t>
            </a:r>
          </a:p>
          <a:p>
            <a:r>
              <a:rPr lang="en-SG" sz="2400" dirty="0">
                <a:solidFill>
                  <a:srgbClr val="0B5395"/>
                </a:solidFill>
              </a:rPr>
              <a:t>            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C3D572-7AC6-45CC-8A9F-DB2580B53318}"/>
              </a:ext>
            </a:extLst>
          </p:cNvPr>
          <p:cNvSpPr txBox="1"/>
          <p:nvPr/>
        </p:nvSpPr>
        <p:spPr>
          <a:xfrm>
            <a:off x="533844" y="4285914"/>
            <a:ext cx="8371617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Hope this helps, Sports organizations achieve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Target at minimum effort</a:t>
            </a:r>
          </a:p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Watch the Games</a:t>
            </a:r>
          </a:p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Compare my model with the actual</a:t>
            </a:r>
          </a:p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9430B1-81E2-408F-9B56-7EF7A04188DB}"/>
              </a:ext>
            </a:extLst>
          </p:cNvPr>
          <p:cNvSpPr txBox="1"/>
          <p:nvPr/>
        </p:nvSpPr>
        <p:spPr>
          <a:xfrm>
            <a:off x="102236" y="386923"/>
            <a:ext cx="74444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RECOMMENDATION TO IMPROVE THE MODEL</a:t>
            </a:r>
            <a:endParaRPr lang="en-SG" sz="2800" b="1" dirty="0">
              <a:solidFill>
                <a:schemeClr val="tx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A27C84-0EB9-4783-8B54-F7116442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810" y="0"/>
            <a:ext cx="4805190" cy="342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2199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052" name="Picture 4" descr="Flag of Japan - Wikipedia">
            <a:extLst>
              <a:ext uri="{FF2B5EF4-FFF2-40B4-BE49-F238E27FC236}">
                <a16:creationId xmlns:a16="http://schemas.microsoft.com/office/drawing/2014/main" id="{C7A87BCA-4B29-4B75-AC9A-023F677F0A5C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 bwMode="auto"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14">
            <a:extLst>
              <a:ext uri="{FF2B5EF4-FFF2-40B4-BE49-F238E27FC236}">
                <a16:creationId xmlns:a16="http://schemas.microsoft.com/office/drawing/2014/main" id="{C21376AF-39D9-4648-9E91-C79E9FC45E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26" b="7326"/>
          <a:stretch>
            <a:fillRect/>
          </a:stretch>
        </p:blipFill>
        <p:spPr>
          <a:xfrm>
            <a:off x="1548094" y="1691723"/>
            <a:ext cx="3631095" cy="337930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0F943-2CB3-4936-8711-110A791C9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noProof="0" smtClean="0"/>
              <a:pPr>
                <a:spcAft>
                  <a:spcPts val="600"/>
                </a:spcAft>
              </a:pPr>
              <a:t>3</a:t>
            </a:fld>
            <a:endParaRPr lang="en-US" noProof="0"/>
          </a:p>
        </p:txBody>
      </p:sp>
      <p:pic>
        <p:nvPicPr>
          <p:cNvPr id="14" name="Content Placeholder 13" descr="Diagram&#10;&#10;Description automatically generated">
            <a:extLst>
              <a:ext uri="{FF2B5EF4-FFF2-40B4-BE49-F238E27FC236}">
                <a16:creationId xmlns:a16="http://schemas.microsoft.com/office/drawing/2014/main" id="{A56EEF99-B9EF-4716-8E17-658CCCEB9E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11251" y="1660263"/>
            <a:ext cx="6011471" cy="4458235"/>
          </a:xfrm>
          <a:noFill/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1BDF91A-FCEB-4860-BFDD-6C3FA47DF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20873" y="1877255"/>
            <a:ext cx="4645840" cy="340716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rgbClr val="0B5395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Base Model         </a:t>
            </a:r>
            <a:r>
              <a:rPr kumimoji="0" lang="en-SG" sz="2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SG" sz="1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Linear Regression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800" b="1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SG" sz="1800" b="1" dirty="0">
                <a:solidFill>
                  <a:srgbClr val="0B539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Alternate Models   :  </a:t>
            </a:r>
            <a:r>
              <a:rPr kumimoji="0" lang="en-SG" sz="1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Support Vector Machine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kumimoji="0" lang="en-SG" sz="2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		</a:t>
            </a:r>
            <a:r>
              <a:rPr lang="en-SG" sz="2400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lang="en-SG" sz="1800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Decision Tree</a:t>
            </a:r>
            <a:endParaRPr kumimoji="0" lang="en-SG" sz="1800" b="1" i="0" u="none" strike="noStrike" kern="1200" cap="none" spc="0" normalizeH="0" baseline="0" noProof="0" dirty="0">
              <a:ln>
                <a:noFill/>
              </a:ln>
              <a:solidFill>
                <a:srgbClr val="0B5395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		  </a:t>
            </a:r>
            <a:r>
              <a:rPr kumimoji="0" lang="en-SG" sz="1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Random Forest , KNN, SVM</a:t>
            </a:r>
            <a:r>
              <a:rPr kumimoji="0" lang="en-SG" sz="2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endParaRPr kumimoji="0" lang="en-SG" sz="18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2000" dirty="0">
                <a:solidFill>
                  <a:schemeClr val="accent1">
                    <a:lumMod val="75000"/>
                  </a:schemeClr>
                </a:solidFill>
                <a:latin typeface="Calibri"/>
              </a:rPr>
              <a:t> </a:t>
            </a:r>
            <a:r>
              <a:rPr kumimoji="0" lang="en-SG" sz="20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Metrics</a:t>
            </a: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	               :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R^2</a:t>
            </a: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 Score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Tools</a:t>
            </a: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        </a:t>
            </a: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7" name="Title 4">
            <a:extLst>
              <a:ext uri="{FF2B5EF4-FFF2-40B4-BE49-F238E27FC236}">
                <a16:creationId xmlns:a16="http://schemas.microsoft.com/office/drawing/2014/main" id="{BFCC114A-DF6A-49D7-9FDA-14740298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437322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  Methodology 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CB3B5E-41F0-44B8-8EC4-467194D64AD4}"/>
              </a:ext>
            </a:extLst>
          </p:cNvPr>
          <p:cNvSpPr/>
          <p:nvPr/>
        </p:nvSpPr>
        <p:spPr>
          <a:xfrm>
            <a:off x="7076661" y="1877255"/>
            <a:ext cx="4890052" cy="352963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0CB221-E8CD-4B36-BA43-91FFAFF82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175" y="4004469"/>
            <a:ext cx="2451653" cy="12314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4ECCEF-197A-46B9-8554-31A0EEF99D34}"/>
              </a:ext>
            </a:extLst>
          </p:cNvPr>
          <p:cNvSpPr txBox="1"/>
          <p:nvPr/>
        </p:nvSpPr>
        <p:spPr>
          <a:xfrm>
            <a:off x="373120" y="666591"/>
            <a:ext cx="1181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Goal</a:t>
            </a:r>
            <a:r>
              <a:rPr lang="en-US" dirty="0"/>
              <a:t> :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Build a Machine Learning Model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 Predict Medals (Gold, Silver, Bronze) as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accurate as possible</a:t>
            </a:r>
            <a:endParaRPr lang="en-SG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68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5326EC-694E-423C-8392-CC366337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F94498-986A-4C88-A158-8EDEBDB3C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78" y="1285461"/>
            <a:ext cx="6226000" cy="5263961"/>
          </a:xfrm>
          <a:prstGeom prst="rect">
            <a:avLst/>
          </a:prstGeom>
        </p:spPr>
      </p:pic>
      <p:sp>
        <p:nvSpPr>
          <p:cNvPr id="18" name="Title 4">
            <a:extLst>
              <a:ext uri="{FF2B5EF4-FFF2-40B4-BE49-F238E27FC236}">
                <a16:creationId xmlns:a16="http://schemas.microsoft.com/office/drawing/2014/main" id="{A6D25279-F097-46B3-BA70-9DF37BC88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37322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  Machine Learning Life-cycle :</a:t>
            </a:r>
          </a:p>
        </p:txBody>
      </p:sp>
    </p:spTree>
    <p:extLst>
      <p:ext uri="{BB962C8B-B14F-4D97-AF65-F5344CB8AC3E}">
        <p14:creationId xmlns:p14="http://schemas.microsoft.com/office/powerpoint/2010/main" val="1735233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B79BE-E6B3-4D08-894B-BB271C49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148" y="821635"/>
            <a:ext cx="8507895" cy="1285461"/>
          </a:xfrm>
        </p:spPr>
        <p:txBody>
          <a:bodyPr/>
          <a:lstStyle/>
          <a:p>
            <a:r>
              <a:rPr lang="en-US" dirty="0">
                <a:solidFill>
                  <a:srgbClr val="0B5395"/>
                </a:solidFill>
              </a:rPr>
              <a:t>Process </a:t>
            </a:r>
            <a:r>
              <a:rPr lang="en-US" dirty="0" err="1">
                <a:solidFill>
                  <a:srgbClr val="0B5395"/>
                </a:solidFill>
              </a:rPr>
              <a:t>Worflow</a:t>
            </a:r>
            <a:r>
              <a:rPr lang="en-US" dirty="0">
                <a:solidFill>
                  <a:srgbClr val="0B5395"/>
                </a:solidFill>
              </a:rPr>
              <a:t> </a:t>
            </a:r>
            <a:r>
              <a:rPr lang="en-US" dirty="0"/>
              <a:t>: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283960-3DC1-4E59-9E10-B7DC898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97070-2D4C-47F9-A041-9B7AA2BCF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585" y="821635"/>
            <a:ext cx="8017749" cy="553175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805235D8-AA96-4D4A-B4E4-549493DB35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43732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  Process workflow :</a:t>
            </a:r>
          </a:p>
        </p:txBody>
      </p:sp>
    </p:spTree>
    <p:extLst>
      <p:ext uri="{BB962C8B-B14F-4D97-AF65-F5344CB8AC3E}">
        <p14:creationId xmlns:p14="http://schemas.microsoft.com/office/powerpoint/2010/main" val="4045198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54821B-86DB-47D7-9432-9C46CDAA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C986B-5482-42F2-A123-BB1617F31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954157"/>
            <a:ext cx="10837862" cy="522280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Source: Kaggle 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271,116 observations (athletes) and 15 columns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9855FF-D2CD-446D-AC4A-B65457E5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78" y="2383276"/>
            <a:ext cx="9878098" cy="3393520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32AA02-A0A1-41AF-B85F-55B54BB57491}"/>
              </a:ext>
            </a:extLst>
          </p:cNvPr>
          <p:cNvSpPr txBox="1">
            <a:spLocks/>
          </p:cNvSpPr>
          <p:nvPr/>
        </p:nvSpPr>
        <p:spPr>
          <a:xfrm>
            <a:off x="7199086" y="1358333"/>
            <a:ext cx="4992914" cy="62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600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D439D1D-B951-4BC4-875E-77C47A32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34974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  Data selection :</a:t>
            </a:r>
            <a:endParaRPr lang="en-SG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9C0843-DC6F-4B4E-8032-E9D0642C7F4A}"/>
              </a:ext>
            </a:extLst>
          </p:cNvPr>
          <p:cNvSpPr txBox="1"/>
          <p:nvPr/>
        </p:nvSpPr>
        <p:spPr>
          <a:xfrm>
            <a:off x="515938" y="6007714"/>
            <a:ext cx="61291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1">
                    <a:lumMod val="75000"/>
                  </a:schemeClr>
                </a:solidFill>
              </a:rPr>
              <a:t>Dataset:</a:t>
            </a:r>
            <a:r>
              <a:rPr lang="en-US" sz="1600" i="1" dirty="0"/>
              <a:t> </a:t>
            </a:r>
            <a:r>
              <a:rPr lang="en-US" sz="1600" i="1" dirty="0">
                <a:hlinkClick r:id="rId3"/>
              </a:rPr>
              <a:t>tinyurl.com/ycbukz5w</a:t>
            </a:r>
            <a:r>
              <a:rPr lang="en-US" sz="1600" i="1" dirty="0"/>
              <a:t> </a:t>
            </a:r>
            <a:endParaRPr lang="en-SG" sz="1600" i="1" dirty="0"/>
          </a:p>
        </p:txBody>
      </p:sp>
    </p:spTree>
    <p:extLst>
      <p:ext uri="{BB962C8B-B14F-4D97-AF65-F5344CB8AC3E}">
        <p14:creationId xmlns:p14="http://schemas.microsoft.com/office/powerpoint/2010/main" val="13143219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25BF87-7494-494C-99D4-3BBDA851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92B010-D043-4E9D-8AE8-5070613A6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04"/>
            <a:ext cx="12192000" cy="53289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  Exploratory data analysis(EDA):</a:t>
            </a:r>
            <a:endParaRPr lang="en-SG" sz="2400" dirty="0">
              <a:solidFill>
                <a:schemeClr val="bg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55145C-5C42-49FE-9085-80C441C1C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227" y="3333812"/>
            <a:ext cx="2661867" cy="2905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F23BB2-FB71-4C7E-B5A1-E3100A9F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12" y="3333812"/>
            <a:ext cx="1444877" cy="2993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6010ED-69BB-4F87-BD02-2E75D0D96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294" y="5629472"/>
            <a:ext cx="5381625" cy="6096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E687F7-806C-460F-8ADC-0F24B80AA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294" y="3397506"/>
            <a:ext cx="5381625" cy="904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9A09F2-D29C-44A8-9C23-A5AE38072892}"/>
              </a:ext>
            </a:extLst>
          </p:cNvPr>
          <p:cNvSpPr/>
          <p:nvPr/>
        </p:nvSpPr>
        <p:spPr>
          <a:xfrm>
            <a:off x="640712" y="3333812"/>
            <a:ext cx="1444876" cy="29052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00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4E9E4A-43AE-4DF4-9D3A-BB70AA57D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294" y="4368859"/>
            <a:ext cx="5381625" cy="1181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42557B-342F-4391-B242-372CB5DE00EE}"/>
              </a:ext>
            </a:extLst>
          </p:cNvPr>
          <p:cNvSpPr txBox="1"/>
          <p:nvPr/>
        </p:nvSpPr>
        <p:spPr>
          <a:xfrm>
            <a:off x="348531" y="1023293"/>
            <a:ext cx="10541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D1D51"/>
                </a:solidFill>
              </a:rPr>
              <a:t>271,116 Athlete Record/Data (with traits)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D1D51"/>
                </a:solidFill>
              </a:rPr>
              <a:t>29 years of Data(1896 – 2016)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1D51"/>
                </a:solidFill>
              </a:rPr>
              <a:t>23 unique ‘Host City’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1D51"/>
                </a:solidFill>
              </a:rPr>
              <a:t>651 unique ‘Events’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1D51"/>
                </a:solidFill>
              </a:rPr>
              <a:t>229 ‘Countries’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1D51"/>
                </a:solidFill>
              </a:rPr>
              <a:t>Medals – ‘Gold’, ‘Silver’, ‘Bronze’, ‘Null’(No Medal)</a:t>
            </a:r>
            <a:endParaRPr lang="en-US" sz="1800" dirty="0">
              <a:solidFill>
                <a:srgbClr val="0D1D5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442FBE-078D-4200-8A48-427B8F795278}"/>
              </a:ext>
            </a:extLst>
          </p:cNvPr>
          <p:cNvSpPr/>
          <p:nvPr/>
        </p:nvSpPr>
        <p:spPr>
          <a:xfrm>
            <a:off x="2430226" y="3333812"/>
            <a:ext cx="2661866" cy="28648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536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6412D3-44DE-46FC-A469-4DB73AD36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006193-C1C9-4D28-A588-475EFF215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34416"/>
          </a:xfrm>
          <a:solidFill>
            <a:schemeClr val="accent1"/>
          </a:solidFill>
        </p:spPr>
        <p:txBody>
          <a:bodyPr/>
          <a:lstStyle/>
          <a:p>
            <a:r>
              <a:rPr lang="en-US" dirty="0"/>
              <a:t>  </a:t>
            </a:r>
            <a:r>
              <a:rPr lang="en-US" sz="2400" dirty="0">
                <a:solidFill>
                  <a:schemeClr val="bg1"/>
                </a:solidFill>
              </a:rPr>
              <a:t>data Preprocessing:</a:t>
            </a:r>
            <a:endParaRPr lang="en-SG" sz="2400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D3F7E54-C055-41DD-8E63-8912A423B9D7}"/>
              </a:ext>
            </a:extLst>
          </p:cNvPr>
          <p:cNvGrpSpPr/>
          <p:nvPr/>
        </p:nvGrpSpPr>
        <p:grpSpPr>
          <a:xfrm>
            <a:off x="2796210" y="925983"/>
            <a:ext cx="6387548" cy="1942237"/>
            <a:chOff x="2824048" y="1021291"/>
            <a:chExt cx="4946975" cy="19422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CAFC5EF-15B9-436B-AD55-1A184CD5C3A8}"/>
                </a:ext>
              </a:extLst>
            </p:cNvPr>
            <p:cNvGrpSpPr/>
            <p:nvPr/>
          </p:nvGrpSpPr>
          <p:grpSpPr>
            <a:xfrm>
              <a:off x="2824048" y="1021291"/>
              <a:ext cx="4946975" cy="1523753"/>
              <a:chOff x="8264624" y="2064135"/>
              <a:chExt cx="3202886" cy="115901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967FF50-54CE-47E3-9851-AEA24532813D}"/>
                  </a:ext>
                </a:extLst>
              </p:cNvPr>
              <p:cNvGrpSpPr/>
              <p:nvPr/>
            </p:nvGrpSpPr>
            <p:grpSpPr>
              <a:xfrm>
                <a:off x="8264624" y="2064135"/>
                <a:ext cx="3202886" cy="944563"/>
                <a:chOff x="7378490" y="1126213"/>
                <a:chExt cx="2903429" cy="1013543"/>
              </a:xfrm>
            </p:grpSpPr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64406B0F-8BA5-46E1-B9C2-BC84A91B6527}"/>
                    </a:ext>
                  </a:extLst>
                </p:cNvPr>
                <p:cNvSpPr/>
                <p:nvPr/>
              </p:nvSpPr>
              <p:spPr>
                <a:xfrm>
                  <a:off x="8185819" y="1273889"/>
                  <a:ext cx="147780" cy="109324"/>
                </a:xfrm>
                <a:custGeom>
                  <a:avLst/>
                  <a:gdLst>
                    <a:gd name="connsiteX0" fmla="*/ 0 w 282832"/>
                    <a:gd name="connsiteY0" fmla="*/ 45720 h 91440"/>
                    <a:gd name="connsiteX1" fmla="*/ 282832 w 282832"/>
                    <a:gd name="connsiteY1" fmla="*/ 45720 h 91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2832" h="91440">
                      <a:moveTo>
                        <a:pt x="0" y="45720"/>
                      </a:moveTo>
                      <a:lnTo>
                        <a:pt x="282832" y="45720"/>
                      </a:lnTo>
                    </a:path>
                  </a:pathLst>
                </a:custGeom>
                <a:noFill/>
                <a:ln>
                  <a:tailEnd type="arrow"/>
                </a:ln>
              </p:spPr>
              <p:style>
                <a:lnRef idx="1">
                  <a:schemeClr val="accent2"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46280" tIns="44153" rIns="146281" bIns="44153" numCol="1" spcCol="1270" anchor="ctr" anchorCtr="0">
                  <a:noAutofit/>
                </a:bodyPr>
                <a:lstStyle/>
                <a:p>
                  <a:pPr marL="0" lvl="0" indent="0" algn="ctr" defTabSz="222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US" sz="500" kern="1200" dirty="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48F31F5B-D04A-45C0-8A21-C3F73F3807FB}"/>
                    </a:ext>
                  </a:extLst>
                </p:cNvPr>
                <p:cNvSpPr/>
                <p:nvPr/>
              </p:nvSpPr>
              <p:spPr>
                <a:xfrm>
                  <a:off x="7378490" y="1147495"/>
                  <a:ext cx="770005" cy="379706"/>
                </a:xfrm>
                <a:custGeom>
                  <a:avLst/>
                  <a:gdLst>
                    <a:gd name="connsiteX0" fmla="*/ 0 w 1362748"/>
                    <a:gd name="connsiteY0" fmla="*/ 0 h 817648"/>
                    <a:gd name="connsiteX1" fmla="*/ 1362748 w 1362748"/>
                    <a:gd name="connsiteY1" fmla="*/ 0 h 817648"/>
                    <a:gd name="connsiteX2" fmla="*/ 1362748 w 1362748"/>
                    <a:gd name="connsiteY2" fmla="*/ 817648 h 817648"/>
                    <a:gd name="connsiteX3" fmla="*/ 0 w 1362748"/>
                    <a:gd name="connsiteY3" fmla="*/ 817648 h 817648"/>
                    <a:gd name="connsiteX4" fmla="*/ 0 w 1362748"/>
                    <a:gd name="connsiteY4" fmla="*/ 0 h 817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748" h="817648">
                      <a:moveTo>
                        <a:pt x="0" y="0"/>
                      </a:moveTo>
                      <a:lnTo>
                        <a:pt x="1362748" y="0"/>
                      </a:lnTo>
                      <a:lnTo>
                        <a:pt x="1362748" y="817648"/>
                      </a:lnTo>
                      <a:lnTo>
                        <a:pt x="0" y="8176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spcFirstLastPara="0" vert="horz" wrap="square" lIns="106680" tIns="106680" rIns="106680" bIns="106680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500" kern="1200" dirty="0"/>
                    <a:t>Athletes + Medal</a:t>
                  </a: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1F4D27DC-FEC9-4475-A38F-7D1233E47147}"/>
                    </a:ext>
                  </a:extLst>
                </p:cNvPr>
                <p:cNvSpPr/>
                <p:nvPr/>
              </p:nvSpPr>
              <p:spPr>
                <a:xfrm>
                  <a:off x="8148495" y="1789952"/>
                  <a:ext cx="1305808" cy="349804"/>
                </a:xfrm>
                <a:custGeom>
                  <a:avLst/>
                  <a:gdLst>
                    <a:gd name="connsiteX0" fmla="*/ 0 w 1362748"/>
                    <a:gd name="connsiteY0" fmla="*/ 0 h 817648"/>
                    <a:gd name="connsiteX1" fmla="*/ 1362748 w 1362748"/>
                    <a:gd name="connsiteY1" fmla="*/ 0 h 817648"/>
                    <a:gd name="connsiteX2" fmla="*/ 1362748 w 1362748"/>
                    <a:gd name="connsiteY2" fmla="*/ 817648 h 817648"/>
                    <a:gd name="connsiteX3" fmla="*/ 0 w 1362748"/>
                    <a:gd name="connsiteY3" fmla="*/ 817648 h 817648"/>
                    <a:gd name="connsiteX4" fmla="*/ 0 w 1362748"/>
                    <a:gd name="connsiteY4" fmla="*/ 0 h 817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748" h="817648">
                      <a:moveTo>
                        <a:pt x="0" y="0"/>
                      </a:moveTo>
                      <a:lnTo>
                        <a:pt x="1362748" y="0"/>
                      </a:lnTo>
                      <a:lnTo>
                        <a:pt x="1362748" y="817648"/>
                      </a:lnTo>
                      <a:lnTo>
                        <a:pt x="0" y="8176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06680" tIns="106680" rIns="106680" bIns="106680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500" dirty="0"/>
                    <a:t>P</a:t>
                  </a:r>
                  <a:r>
                    <a:rPr lang="en-US" sz="1500" kern="1200" dirty="0"/>
                    <a:t>reprocessing</a:t>
                  </a: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AC56939C-9F7A-418A-A6BE-FE683C52568F}"/>
                    </a:ext>
                  </a:extLst>
                </p:cNvPr>
                <p:cNvSpPr/>
                <p:nvPr/>
              </p:nvSpPr>
              <p:spPr>
                <a:xfrm>
                  <a:off x="8354583" y="1143336"/>
                  <a:ext cx="951243" cy="382741"/>
                </a:xfrm>
                <a:custGeom>
                  <a:avLst/>
                  <a:gdLst>
                    <a:gd name="connsiteX0" fmla="*/ 0 w 1362748"/>
                    <a:gd name="connsiteY0" fmla="*/ 0 h 817648"/>
                    <a:gd name="connsiteX1" fmla="*/ 1362748 w 1362748"/>
                    <a:gd name="connsiteY1" fmla="*/ 0 h 817648"/>
                    <a:gd name="connsiteX2" fmla="*/ 1362748 w 1362748"/>
                    <a:gd name="connsiteY2" fmla="*/ 817648 h 817648"/>
                    <a:gd name="connsiteX3" fmla="*/ 0 w 1362748"/>
                    <a:gd name="connsiteY3" fmla="*/ 817648 h 817648"/>
                    <a:gd name="connsiteX4" fmla="*/ 0 w 1362748"/>
                    <a:gd name="connsiteY4" fmla="*/ 0 h 817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748" h="817648">
                      <a:moveTo>
                        <a:pt x="0" y="0"/>
                      </a:moveTo>
                      <a:lnTo>
                        <a:pt x="1362748" y="0"/>
                      </a:lnTo>
                      <a:lnTo>
                        <a:pt x="1362748" y="817648"/>
                      </a:lnTo>
                      <a:lnTo>
                        <a:pt x="0" y="8176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spcFirstLastPara="0" vert="horz" wrap="square" lIns="106680" tIns="106680" rIns="106680" bIns="106680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500" kern="1200" dirty="0"/>
                    <a:t> Country Names</a:t>
                  </a: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5D169CE-77CD-4A4F-BDE9-84C1AFFC9B4F}"/>
                    </a:ext>
                  </a:extLst>
                </p:cNvPr>
                <p:cNvSpPr/>
                <p:nvPr/>
              </p:nvSpPr>
              <p:spPr>
                <a:xfrm>
                  <a:off x="9511914" y="1126213"/>
                  <a:ext cx="770005" cy="395639"/>
                </a:xfrm>
                <a:custGeom>
                  <a:avLst/>
                  <a:gdLst>
                    <a:gd name="connsiteX0" fmla="*/ 0 w 1362748"/>
                    <a:gd name="connsiteY0" fmla="*/ 0 h 817648"/>
                    <a:gd name="connsiteX1" fmla="*/ 1362748 w 1362748"/>
                    <a:gd name="connsiteY1" fmla="*/ 0 h 817648"/>
                    <a:gd name="connsiteX2" fmla="*/ 1362748 w 1362748"/>
                    <a:gd name="connsiteY2" fmla="*/ 817648 h 817648"/>
                    <a:gd name="connsiteX3" fmla="*/ 0 w 1362748"/>
                    <a:gd name="connsiteY3" fmla="*/ 817648 h 817648"/>
                    <a:gd name="connsiteX4" fmla="*/ 0 w 1362748"/>
                    <a:gd name="connsiteY4" fmla="*/ 0 h 817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748" h="817648">
                      <a:moveTo>
                        <a:pt x="0" y="0"/>
                      </a:moveTo>
                      <a:lnTo>
                        <a:pt x="1362748" y="0"/>
                      </a:lnTo>
                      <a:lnTo>
                        <a:pt x="1362748" y="817648"/>
                      </a:lnTo>
                      <a:lnTo>
                        <a:pt x="0" y="8176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spcFirstLastPara="0" vert="horz" wrap="square" lIns="106680" tIns="106680" rIns="106680" bIns="106680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500" kern="1200" dirty="0"/>
                    <a:t>Host Country</a:t>
                  </a:r>
                </a:p>
              </p:txBody>
            </p:sp>
          </p:grp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D316880-CE0B-4961-8E65-2EBA2BB5BE98}"/>
                  </a:ext>
                </a:extLst>
              </p:cNvPr>
              <p:cNvSpPr/>
              <p:nvPr/>
            </p:nvSpPr>
            <p:spPr>
              <a:xfrm rot="19267196">
                <a:off x="8901363" y="2944381"/>
                <a:ext cx="163272" cy="278771"/>
              </a:xfrm>
              <a:custGeom>
                <a:avLst/>
                <a:gdLst>
                  <a:gd name="connsiteX0" fmla="*/ 0 w 282832"/>
                  <a:gd name="connsiteY0" fmla="*/ 45720 h 91440"/>
                  <a:gd name="connsiteX1" fmla="*/ 282832 w 282832"/>
                  <a:gd name="connsiteY1" fmla="*/ 45720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2832" h="91440">
                    <a:moveTo>
                      <a:pt x="0" y="45720"/>
                    </a:moveTo>
                    <a:lnTo>
                      <a:pt x="282832" y="45720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6280" tIns="44153" rIns="146281" bIns="44153" numCol="1" spcCol="1270" anchor="ctr" anchorCtr="0">
                <a:noAutofit/>
              </a:bodyPr>
              <a:lstStyle/>
              <a:p>
                <a:pPr marL="0" lvl="0" indent="0" algn="ctr"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00" kern="1200" dirty="0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17AF997-2879-4A68-849F-716AD95D884E}"/>
                </a:ext>
              </a:extLst>
            </p:cNvPr>
            <p:cNvSpPr/>
            <p:nvPr/>
          </p:nvSpPr>
          <p:spPr>
            <a:xfrm>
              <a:off x="6158962" y="1185558"/>
              <a:ext cx="251793" cy="122339"/>
            </a:xfrm>
            <a:custGeom>
              <a:avLst/>
              <a:gdLst>
                <a:gd name="connsiteX0" fmla="*/ 0 w 282832"/>
                <a:gd name="connsiteY0" fmla="*/ 45720 h 91440"/>
                <a:gd name="connsiteX1" fmla="*/ 282832 w 282832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832" h="91440">
                  <a:moveTo>
                    <a:pt x="0" y="45720"/>
                  </a:moveTo>
                  <a:lnTo>
                    <a:pt x="282832" y="45720"/>
                  </a:lnTo>
                </a:path>
              </a:pathLst>
            </a:custGeom>
            <a:noFill/>
            <a:ln>
              <a:tailEnd type="arrow"/>
            </a:ln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280" tIns="44153" rIns="146281" bIns="44153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9E5E9A5-C4AC-4E85-9C3F-0B0BC036AF1E}"/>
                </a:ext>
              </a:extLst>
            </p:cNvPr>
            <p:cNvSpPr/>
            <p:nvPr/>
          </p:nvSpPr>
          <p:spPr>
            <a:xfrm rot="8508091">
              <a:off x="6442075" y="1628683"/>
              <a:ext cx="251793" cy="122339"/>
            </a:xfrm>
            <a:custGeom>
              <a:avLst/>
              <a:gdLst>
                <a:gd name="connsiteX0" fmla="*/ 0 w 282832"/>
                <a:gd name="connsiteY0" fmla="*/ 45720 h 91440"/>
                <a:gd name="connsiteX1" fmla="*/ 282832 w 282832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832" h="91440">
                  <a:moveTo>
                    <a:pt x="0" y="45720"/>
                  </a:moveTo>
                  <a:lnTo>
                    <a:pt x="282832" y="45720"/>
                  </a:lnTo>
                </a:path>
              </a:pathLst>
            </a:custGeom>
            <a:noFill/>
            <a:ln>
              <a:tailEnd type="arrow"/>
            </a:ln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280" tIns="44153" rIns="146281" bIns="44153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65614E5-4410-42F7-8EB8-B91DFC048232}"/>
                </a:ext>
              </a:extLst>
            </p:cNvPr>
            <p:cNvSpPr/>
            <p:nvPr/>
          </p:nvSpPr>
          <p:spPr>
            <a:xfrm>
              <a:off x="5858156" y="2583592"/>
              <a:ext cx="1693161" cy="379936"/>
            </a:xfrm>
            <a:custGeom>
              <a:avLst/>
              <a:gdLst>
                <a:gd name="connsiteX0" fmla="*/ 0 w 1362748"/>
                <a:gd name="connsiteY0" fmla="*/ 0 h 817648"/>
                <a:gd name="connsiteX1" fmla="*/ 1362748 w 1362748"/>
                <a:gd name="connsiteY1" fmla="*/ 0 h 817648"/>
                <a:gd name="connsiteX2" fmla="*/ 1362748 w 1362748"/>
                <a:gd name="connsiteY2" fmla="*/ 817648 h 817648"/>
                <a:gd name="connsiteX3" fmla="*/ 0 w 1362748"/>
                <a:gd name="connsiteY3" fmla="*/ 817648 h 817648"/>
                <a:gd name="connsiteX4" fmla="*/ 0 w 1362748"/>
                <a:gd name="connsiteY4" fmla="*/ 0 h 81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2748" h="817648">
                  <a:moveTo>
                    <a:pt x="0" y="0"/>
                  </a:moveTo>
                  <a:lnTo>
                    <a:pt x="1362748" y="0"/>
                  </a:lnTo>
                  <a:lnTo>
                    <a:pt x="1362748" y="817648"/>
                  </a:lnTo>
                  <a:lnTo>
                    <a:pt x="0" y="81764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GDP</a:t>
              </a:r>
              <a:endParaRPr lang="en-US" sz="1500" kern="120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9EEF56-6013-46CC-B75F-2BFF73C84FBF}"/>
                </a:ext>
              </a:extLst>
            </p:cNvPr>
            <p:cNvSpPr/>
            <p:nvPr/>
          </p:nvSpPr>
          <p:spPr>
            <a:xfrm>
              <a:off x="3139845" y="2548488"/>
              <a:ext cx="1693161" cy="401580"/>
            </a:xfrm>
            <a:custGeom>
              <a:avLst/>
              <a:gdLst>
                <a:gd name="connsiteX0" fmla="*/ 0 w 1362748"/>
                <a:gd name="connsiteY0" fmla="*/ 0 h 817648"/>
                <a:gd name="connsiteX1" fmla="*/ 1362748 w 1362748"/>
                <a:gd name="connsiteY1" fmla="*/ 0 h 817648"/>
                <a:gd name="connsiteX2" fmla="*/ 1362748 w 1362748"/>
                <a:gd name="connsiteY2" fmla="*/ 817648 h 817648"/>
                <a:gd name="connsiteX3" fmla="*/ 0 w 1362748"/>
                <a:gd name="connsiteY3" fmla="*/ 817648 h 817648"/>
                <a:gd name="connsiteX4" fmla="*/ 0 w 1362748"/>
                <a:gd name="connsiteY4" fmla="*/ 0 h 81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2748" h="817648">
                  <a:moveTo>
                    <a:pt x="0" y="0"/>
                  </a:moveTo>
                  <a:lnTo>
                    <a:pt x="1362748" y="0"/>
                  </a:lnTo>
                  <a:lnTo>
                    <a:pt x="1362748" y="817648"/>
                  </a:lnTo>
                  <a:lnTo>
                    <a:pt x="0" y="81764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/>
                <a:t>Population</a:t>
              </a:r>
              <a:endParaRPr lang="en-US" sz="1500" kern="120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D265444-5DE4-4035-AF81-650B935F1C12}"/>
                </a:ext>
              </a:extLst>
            </p:cNvPr>
            <p:cNvSpPr/>
            <p:nvPr/>
          </p:nvSpPr>
          <p:spPr>
            <a:xfrm rot="2367213">
              <a:off x="3856451" y="1619253"/>
              <a:ext cx="260541" cy="113866"/>
            </a:xfrm>
            <a:custGeom>
              <a:avLst/>
              <a:gdLst>
                <a:gd name="connsiteX0" fmla="*/ 0 w 282832"/>
                <a:gd name="connsiteY0" fmla="*/ 45720 h 91440"/>
                <a:gd name="connsiteX1" fmla="*/ 282832 w 282832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832" h="91440">
                  <a:moveTo>
                    <a:pt x="0" y="45720"/>
                  </a:moveTo>
                  <a:lnTo>
                    <a:pt x="282832" y="45720"/>
                  </a:lnTo>
                </a:path>
              </a:pathLst>
            </a:custGeom>
            <a:noFill/>
            <a:ln>
              <a:tailEnd type="arrow"/>
            </a:ln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280" tIns="44153" rIns="146281" bIns="44153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57C761E-9A18-45BD-8BF8-7E3E3B87C95E}"/>
                </a:ext>
              </a:extLst>
            </p:cNvPr>
            <p:cNvSpPr/>
            <p:nvPr/>
          </p:nvSpPr>
          <p:spPr>
            <a:xfrm rot="5400000" flipV="1">
              <a:off x="5228292" y="1653327"/>
              <a:ext cx="138488" cy="45719"/>
            </a:xfrm>
            <a:custGeom>
              <a:avLst/>
              <a:gdLst>
                <a:gd name="connsiteX0" fmla="*/ 0 w 282832"/>
                <a:gd name="connsiteY0" fmla="*/ 45720 h 91440"/>
                <a:gd name="connsiteX1" fmla="*/ 282832 w 282832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832" h="91440">
                  <a:moveTo>
                    <a:pt x="0" y="45720"/>
                  </a:moveTo>
                  <a:lnTo>
                    <a:pt x="282832" y="45720"/>
                  </a:lnTo>
                </a:path>
              </a:pathLst>
            </a:custGeom>
            <a:noFill/>
            <a:ln>
              <a:tailEnd type="arrow"/>
            </a:ln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280" tIns="44153" rIns="146281" bIns="44153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8AD7562-7EB5-4A78-925B-05963B575CC0}"/>
                </a:ext>
              </a:extLst>
            </p:cNvPr>
            <p:cNvSpPr/>
            <p:nvPr/>
          </p:nvSpPr>
          <p:spPr>
            <a:xfrm rot="2794413" flipH="1" flipV="1">
              <a:off x="6445303" y="1951751"/>
              <a:ext cx="200610" cy="925188"/>
            </a:xfrm>
            <a:custGeom>
              <a:avLst/>
              <a:gdLst>
                <a:gd name="connsiteX0" fmla="*/ 0 w 282832"/>
                <a:gd name="connsiteY0" fmla="*/ 45720 h 91440"/>
                <a:gd name="connsiteX1" fmla="*/ 282832 w 282832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832" h="91440">
                  <a:moveTo>
                    <a:pt x="0" y="45720"/>
                  </a:moveTo>
                  <a:lnTo>
                    <a:pt x="282832" y="45720"/>
                  </a:lnTo>
                </a:path>
              </a:pathLst>
            </a:custGeom>
            <a:noFill/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280" tIns="44153" rIns="146281" bIns="44153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626661C-1B41-4DF4-BE9C-E2A099D8C975}"/>
                </a:ext>
              </a:extLst>
            </p:cNvPr>
            <p:cNvSpPr/>
            <p:nvPr/>
          </p:nvSpPr>
          <p:spPr>
            <a:xfrm flipH="1">
              <a:off x="5165170" y="2620508"/>
              <a:ext cx="310451" cy="335306"/>
            </a:xfrm>
            <a:custGeom>
              <a:avLst/>
              <a:gdLst>
                <a:gd name="connsiteX0" fmla="*/ 0 w 282832"/>
                <a:gd name="connsiteY0" fmla="*/ 45720 h 91440"/>
                <a:gd name="connsiteX1" fmla="*/ 282832 w 282832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832" h="91440">
                  <a:moveTo>
                    <a:pt x="0" y="45720"/>
                  </a:moveTo>
                  <a:lnTo>
                    <a:pt x="282832" y="45720"/>
                  </a:lnTo>
                </a:path>
              </a:pathLst>
            </a:custGeom>
            <a:noFill/>
            <a:ln>
              <a:tailEnd type="arrow"/>
            </a:ln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280" tIns="44153" rIns="146281" bIns="44153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 dirty="0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06CCDA1D-5D0C-4CE2-B019-DE81C12B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65" y="3924326"/>
            <a:ext cx="1771650" cy="2858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AFC4C5E-5C59-4EA6-9DC9-A5EC4BD026ED}"/>
              </a:ext>
            </a:extLst>
          </p:cNvPr>
          <p:cNvGrpSpPr/>
          <p:nvPr/>
        </p:nvGrpSpPr>
        <p:grpSpPr>
          <a:xfrm>
            <a:off x="2437792" y="3953159"/>
            <a:ext cx="7067550" cy="2697311"/>
            <a:chOff x="2550076" y="3993011"/>
            <a:chExt cx="7067550" cy="2697311"/>
          </a:xfrm>
          <a:noFill/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A5ED352-4FCB-411F-A9A1-C0DB7AF55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1314" y="5200950"/>
              <a:ext cx="3857625" cy="31943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61957CF-73CC-4B66-B5C0-D30B7655A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9811" y="4821367"/>
              <a:ext cx="5143500" cy="276224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671A7B8-0C51-47C1-AA62-2C900858F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8604" y="5607486"/>
              <a:ext cx="3133725" cy="364507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F81F545-A1B3-42BD-A6B4-58DF7B583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15666" y="4403096"/>
              <a:ext cx="6781800" cy="276224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D82234E-B9BF-443B-B91C-F4CF15C9C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50076" y="3993011"/>
              <a:ext cx="7067550" cy="267025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7E25FBA-1AD1-404F-8A8A-D0C87952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12899" y="6089879"/>
              <a:ext cx="2390775" cy="286055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8C3DDEF-1702-4A44-8B48-3F368954B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55131" y="6493820"/>
              <a:ext cx="1438275" cy="196502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69127D8-F96A-4122-A00D-0FD40B177F2E}"/>
              </a:ext>
            </a:extLst>
          </p:cNvPr>
          <p:cNvSpPr/>
          <p:nvPr/>
        </p:nvSpPr>
        <p:spPr>
          <a:xfrm>
            <a:off x="2221031" y="3882887"/>
            <a:ext cx="7413299" cy="28842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2BF7982-93F5-477B-B1DA-B2455C2687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6755" y="3855987"/>
            <a:ext cx="2152814" cy="29111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317CBC3-3175-47AE-83A2-21CB1D44E3BF}"/>
              </a:ext>
            </a:extLst>
          </p:cNvPr>
          <p:cNvSpPr txBox="1"/>
          <p:nvPr/>
        </p:nvSpPr>
        <p:spPr>
          <a:xfrm>
            <a:off x="370173" y="3550404"/>
            <a:ext cx="1771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       </a:t>
            </a:r>
            <a:r>
              <a:rPr lang="en-US" sz="1600" b="1" dirty="0">
                <a:solidFill>
                  <a:srgbClr val="FFC000"/>
                </a:solidFill>
              </a:rPr>
              <a:t>BEFORE  </a:t>
            </a:r>
            <a:r>
              <a:rPr lang="en-US" sz="1600" dirty="0"/>
              <a:t>                 </a:t>
            </a:r>
            <a:endParaRPr lang="en-SG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3C2EFD-8A92-46EE-9222-2C4BA1800023}"/>
              </a:ext>
            </a:extLst>
          </p:cNvPr>
          <p:cNvSpPr txBox="1"/>
          <p:nvPr/>
        </p:nvSpPr>
        <p:spPr>
          <a:xfrm>
            <a:off x="2730696" y="3507009"/>
            <a:ext cx="7284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merge,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concat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groupby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, melt, where,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astype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getdummies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, drop,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isnull</a:t>
            </a:r>
            <a:r>
              <a:rPr lang="en-US" sz="1600" dirty="0"/>
              <a:t>                 </a:t>
            </a:r>
            <a:endParaRPr lang="en-SG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ED8CDE-F3F6-4E9A-937E-8D6139110540}"/>
              </a:ext>
            </a:extLst>
          </p:cNvPr>
          <p:cNvSpPr txBox="1"/>
          <p:nvPr/>
        </p:nvSpPr>
        <p:spPr>
          <a:xfrm>
            <a:off x="10050177" y="3393419"/>
            <a:ext cx="1771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       </a:t>
            </a:r>
            <a:r>
              <a:rPr lang="en-US" sz="1600" b="1" dirty="0">
                <a:solidFill>
                  <a:srgbClr val="00B050"/>
                </a:solidFill>
              </a:rPr>
              <a:t>AFTER</a:t>
            </a:r>
            <a:r>
              <a:rPr lang="en-US" sz="1600" b="1" dirty="0"/>
              <a:t>  </a:t>
            </a:r>
            <a:r>
              <a:rPr lang="en-US" sz="1600" dirty="0"/>
              <a:t>                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29422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 animBg="1"/>
      <p:bldP spid="47" grpId="0"/>
      <p:bldP spid="48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41E091-2B17-4D04-8431-C4AA7289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9F4306-2820-4074-80B5-EAA94EC70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" y="0"/>
            <a:ext cx="12192000" cy="397565"/>
          </a:xfrm>
          <a:solidFill>
            <a:schemeClr val="accent1"/>
          </a:solidFill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  Transformed Data :</a:t>
            </a:r>
            <a:endParaRPr lang="en-SG" sz="24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B5481B-7843-4EA7-8A19-2FEA9D5FF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890" y="4306958"/>
            <a:ext cx="11142218" cy="20376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B3513F-772A-43B9-9AE7-3D90E0EC0C56}"/>
              </a:ext>
            </a:extLst>
          </p:cNvPr>
          <p:cNvSpPr txBox="1"/>
          <p:nvPr/>
        </p:nvSpPr>
        <p:spPr>
          <a:xfrm>
            <a:off x="533845" y="3826484"/>
            <a:ext cx="11124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chemeClr val="tx2">
                    <a:lumMod val="75000"/>
                  </a:schemeClr>
                </a:solidFill>
              </a:rPr>
              <a:t>Columns Added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:  Country,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Population,Gdp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Gdp_per_capita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Home_field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Gold, Silver, Bronze,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Athletes_w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Sports_w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Events_w</a:t>
            </a:r>
            <a:endParaRPr lang="en-SG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DC6963-4E6A-4905-BC8B-942EECD8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90" y="1319526"/>
            <a:ext cx="10982294" cy="184451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2F707F-F94C-4FB6-8AF9-918279E4B291}"/>
              </a:ext>
            </a:extLst>
          </p:cNvPr>
          <p:cNvSpPr txBox="1"/>
          <p:nvPr/>
        </p:nvSpPr>
        <p:spPr>
          <a:xfrm>
            <a:off x="533845" y="875345"/>
            <a:ext cx="990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Before :</a:t>
            </a:r>
            <a:endParaRPr lang="en-SG" b="1" u="sn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C49DFB-24AC-4E23-9D49-CF3EDC9FF114}"/>
              </a:ext>
            </a:extLst>
          </p:cNvPr>
          <p:cNvSpPr txBox="1"/>
          <p:nvPr/>
        </p:nvSpPr>
        <p:spPr>
          <a:xfrm>
            <a:off x="524890" y="3429000"/>
            <a:ext cx="970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After :</a:t>
            </a:r>
            <a:endParaRPr lang="en-SG" b="1" u="sng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1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955</Words>
  <Application>Microsoft Office PowerPoint</Application>
  <PresentationFormat>Widescreen</PresentationFormat>
  <Paragraphs>283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Nova</vt:lpstr>
      <vt:lpstr>Calibri</vt:lpstr>
      <vt:lpstr>Calibri Light</vt:lpstr>
      <vt:lpstr>Corbel</vt:lpstr>
      <vt:lpstr>Roboto</vt:lpstr>
      <vt:lpstr>Office Theme</vt:lpstr>
      <vt:lpstr>OLYMPIC GAMES MEDAL Prediction  (TOKYO 2020)</vt:lpstr>
      <vt:lpstr>PowerPoint Presentation</vt:lpstr>
      <vt:lpstr>  Methodology :</vt:lpstr>
      <vt:lpstr>  Machine Learning Life-cycle :</vt:lpstr>
      <vt:lpstr>Process Worflow :</vt:lpstr>
      <vt:lpstr>  Data selection :</vt:lpstr>
      <vt:lpstr>  Exploratory data analysis(EDA):</vt:lpstr>
      <vt:lpstr>  data Preprocessing:</vt:lpstr>
      <vt:lpstr>  Transformed Data :</vt:lpstr>
      <vt:lpstr>  Olympics 2020 DATASET : </vt:lpstr>
      <vt:lpstr>  feature selection : </vt:lpstr>
      <vt:lpstr>PowerPoint Presentation</vt:lpstr>
      <vt:lpstr> Accuracy Score(R^2) : Linear Regression</vt:lpstr>
      <vt:lpstr>PowerPoint Presentation</vt:lpstr>
      <vt:lpstr>PowerPoint Presentation</vt:lpstr>
      <vt:lpstr>PowerPoint Presentation</vt:lpstr>
      <vt:lpstr>PowerPoint Presentation</vt:lpstr>
      <vt:lpstr>  Prediction : Applying Linear Regression to predict 2020 Medal count </vt:lpstr>
      <vt:lpstr>ACTUAL VS PREDICTION</vt:lpstr>
      <vt:lpstr>Olympics 2020 Medal PREDICTION - COMPARING MY model</vt:lpstr>
      <vt:lpstr>  THE UNEXPECTED :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2020-06-12T17:50:13Z</dcterms:created>
  <dcterms:modified xsi:type="dcterms:W3CDTF">2021-07-09T11:25:11Z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